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3" r:id="rId6"/>
    <p:sldId id="274" r:id="rId7"/>
    <p:sldId id="264" r:id="rId8"/>
    <p:sldId id="1132" r:id="rId9"/>
    <p:sldId id="270" r:id="rId10"/>
    <p:sldId id="267" r:id="rId11"/>
    <p:sldId id="1125" r:id="rId12"/>
    <p:sldId id="261" r:id="rId13"/>
    <p:sldId id="262" r:id="rId14"/>
    <p:sldId id="271" r:id="rId15"/>
    <p:sldId id="272" r:id="rId16"/>
    <p:sldId id="1131" r:id="rId17"/>
  </p:sldIdLst>
  <p:sldSz cx="18288000" cy="10287000"/>
  <p:notesSz cx="6858000" cy="9144000"/>
  <p:embeddedFontLst>
    <p:embeddedFont>
      <p:font typeface="Century Gothic" panose="020B0502020202020204" pitchFamily="34" charset="0"/>
      <p:regular r:id="rId19"/>
      <p:bold r:id="rId20"/>
      <p:italic r:id="rId21"/>
      <p:boldItalic r:id="rId22"/>
    </p:embeddedFont>
    <p:embeddedFont>
      <p:font typeface="Century Gothic Paneuropean" panose="020B0604020202020204" charset="0"/>
      <p:regular r:id="rId23"/>
    </p:embeddedFont>
    <p:embeddedFont>
      <p:font typeface="Century Gothic Paneuropean Bold" panose="020B0604020202020204" charset="0"/>
      <p:regular r:id="rId24"/>
      <p:bold r:id="rId25"/>
    </p:embeddedFont>
    <p:embeddedFont>
      <p:font typeface="Century Gothic Paneuropean Bold Italics" panose="020B0604020202020204" charset="0"/>
      <p:regular r:id="rId26"/>
      <p:bold r:id="rId27"/>
    </p:embeddedFont>
    <p:embeddedFont>
      <p:font typeface="Century Gothic Paneuropean Italics" panose="020B0604020202020204" charset="0"/>
      <p:regular r:id="rId28"/>
      <p:italic r:id="rId29"/>
    </p:embeddedFont>
    <p:embeddedFont>
      <p:font typeface="Paris Script"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B7E6B-6E9C-469E-BE2D-BE9CF975CE5E}" v="13" dt="2025-06-26T15:15:19.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6247" autoAdjust="0"/>
  </p:normalViewPr>
  <p:slideViewPr>
    <p:cSldViewPr>
      <p:cViewPr varScale="1">
        <p:scale>
          <a:sx n="69" d="100"/>
          <a:sy n="69" d="100"/>
        </p:scale>
        <p:origin x="83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LANCASTER" userId="b2afc958215d3979" providerId="LiveId" clId="{5D39796D-B113-4AC3-8752-8533C5710233}"/>
    <pc:docChg chg="modShowInfo">
      <pc:chgData name="JULIE LANCASTER" userId="b2afc958215d3979" providerId="LiveId" clId="{5D39796D-B113-4AC3-8752-8533C5710233}" dt="2024-08-07T18:43:23.078" v="0" actId="2744"/>
      <pc:docMkLst>
        <pc:docMk/>
      </pc:docMkLst>
    </pc:docChg>
  </pc:docChgLst>
  <pc:docChgLst>
    <pc:chgData name="JULIE LANCASTER" userId="b2afc958215d3979" providerId="LiveId" clId="{DE1B7E6B-6E9C-469E-BE2D-BE9CF975CE5E}"/>
    <pc:docChg chg="custSel addSld delSld modSld sldOrd">
      <pc:chgData name="JULIE LANCASTER" userId="b2afc958215d3979" providerId="LiveId" clId="{DE1B7E6B-6E9C-469E-BE2D-BE9CF975CE5E}" dt="2025-06-26T15:16:57.879" v="501" actId="113"/>
      <pc:docMkLst>
        <pc:docMk/>
      </pc:docMkLst>
      <pc:sldChg chg="delSp modSp mod">
        <pc:chgData name="JULIE LANCASTER" userId="b2afc958215d3979" providerId="LiveId" clId="{DE1B7E6B-6E9C-469E-BE2D-BE9CF975CE5E}" dt="2025-06-26T15:14:20.919" v="342"/>
        <pc:sldMkLst>
          <pc:docMk/>
          <pc:sldMk cId="0" sldId="256"/>
        </pc:sldMkLst>
        <pc:spChg chg="del mod">
          <ac:chgData name="JULIE LANCASTER" userId="b2afc958215d3979" providerId="LiveId" clId="{DE1B7E6B-6E9C-469E-BE2D-BE9CF975CE5E}" dt="2025-06-26T15:14:20.919" v="342"/>
          <ac:spMkLst>
            <pc:docMk/>
            <pc:sldMk cId="0" sldId="256"/>
            <ac:spMk id="10" creationId="{00000000-0000-0000-0000-000000000000}"/>
          </ac:spMkLst>
        </pc:spChg>
      </pc:sldChg>
      <pc:sldChg chg="modSp mod">
        <pc:chgData name="JULIE LANCASTER" userId="b2afc958215d3979" providerId="LiveId" clId="{DE1B7E6B-6E9C-469E-BE2D-BE9CF975CE5E}" dt="2025-06-25T18:56:21.768" v="194" actId="20577"/>
        <pc:sldMkLst>
          <pc:docMk/>
          <pc:sldMk cId="0" sldId="259"/>
        </pc:sldMkLst>
        <pc:spChg chg="mod">
          <ac:chgData name="JULIE LANCASTER" userId="b2afc958215d3979" providerId="LiveId" clId="{DE1B7E6B-6E9C-469E-BE2D-BE9CF975CE5E}" dt="2025-06-25T18:56:21.768" v="194" actId="20577"/>
          <ac:spMkLst>
            <pc:docMk/>
            <pc:sldMk cId="0" sldId="259"/>
            <ac:spMk id="56" creationId="{00000000-0000-0000-0000-000000000000}"/>
          </ac:spMkLst>
        </pc:spChg>
      </pc:sldChg>
      <pc:sldChg chg="del mod modShow">
        <pc:chgData name="JULIE LANCASTER" userId="b2afc958215d3979" providerId="LiveId" clId="{DE1B7E6B-6E9C-469E-BE2D-BE9CF975CE5E}" dt="2025-06-17T21:35:34.236" v="31" actId="47"/>
        <pc:sldMkLst>
          <pc:docMk/>
          <pc:sldMk cId="0" sldId="260"/>
        </pc:sldMkLst>
      </pc:sldChg>
      <pc:sldChg chg="mod ord modShow">
        <pc:chgData name="JULIE LANCASTER" userId="b2afc958215d3979" providerId="LiveId" clId="{DE1B7E6B-6E9C-469E-BE2D-BE9CF975CE5E}" dt="2025-06-25T18:55:08.173" v="149" actId="729"/>
        <pc:sldMkLst>
          <pc:docMk/>
          <pc:sldMk cId="0" sldId="261"/>
        </pc:sldMkLst>
      </pc:sldChg>
      <pc:sldChg chg="ord">
        <pc:chgData name="JULIE LANCASTER" userId="b2afc958215d3979" providerId="LiveId" clId="{DE1B7E6B-6E9C-469E-BE2D-BE9CF975CE5E}" dt="2025-06-25T18:54:58.032" v="148"/>
        <pc:sldMkLst>
          <pc:docMk/>
          <pc:sldMk cId="0" sldId="262"/>
        </pc:sldMkLst>
      </pc:sldChg>
      <pc:sldChg chg="ord modNotes">
        <pc:chgData name="JULIE LANCASTER" userId="b2afc958215d3979" providerId="LiveId" clId="{DE1B7E6B-6E9C-469E-BE2D-BE9CF975CE5E}" dt="2025-06-17T21:38:47.377" v="52"/>
        <pc:sldMkLst>
          <pc:docMk/>
          <pc:sldMk cId="0" sldId="263"/>
        </pc:sldMkLst>
      </pc:sldChg>
      <pc:sldChg chg="ord">
        <pc:chgData name="JULIE LANCASTER" userId="b2afc958215d3979" providerId="LiveId" clId="{DE1B7E6B-6E9C-469E-BE2D-BE9CF975CE5E}" dt="2025-06-25T20:45:24.031" v="335"/>
        <pc:sldMkLst>
          <pc:docMk/>
          <pc:sldMk cId="0" sldId="264"/>
        </pc:sldMkLst>
      </pc:sldChg>
      <pc:sldChg chg="del">
        <pc:chgData name="JULIE LANCASTER" userId="b2afc958215d3979" providerId="LiveId" clId="{DE1B7E6B-6E9C-469E-BE2D-BE9CF975CE5E}" dt="2025-06-17T21:31:36.803" v="7" actId="47"/>
        <pc:sldMkLst>
          <pc:docMk/>
          <pc:sldMk cId="0" sldId="266"/>
        </pc:sldMkLst>
      </pc:sldChg>
      <pc:sldChg chg="modSp mod">
        <pc:chgData name="JULIE LANCASTER" userId="b2afc958215d3979" providerId="LiveId" clId="{DE1B7E6B-6E9C-469E-BE2D-BE9CF975CE5E}" dt="2025-06-17T21:39:17.823" v="72" actId="20577"/>
        <pc:sldMkLst>
          <pc:docMk/>
          <pc:sldMk cId="0" sldId="267"/>
        </pc:sldMkLst>
        <pc:spChg chg="mod">
          <ac:chgData name="JULIE LANCASTER" userId="b2afc958215d3979" providerId="LiveId" clId="{DE1B7E6B-6E9C-469E-BE2D-BE9CF975CE5E}" dt="2025-06-17T21:39:17.823" v="72" actId="20577"/>
          <ac:spMkLst>
            <pc:docMk/>
            <pc:sldMk cId="0" sldId="267"/>
            <ac:spMk id="9" creationId="{00000000-0000-0000-0000-000000000000}"/>
          </ac:spMkLst>
        </pc:spChg>
        <pc:spChg chg="mod">
          <ac:chgData name="JULIE LANCASTER" userId="b2afc958215d3979" providerId="LiveId" clId="{DE1B7E6B-6E9C-469E-BE2D-BE9CF975CE5E}" dt="2025-06-17T21:31:55.894" v="16" actId="20577"/>
          <ac:spMkLst>
            <pc:docMk/>
            <pc:sldMk cId="0" sldId="267"/>
            <ac:spMk id="13" creationId="{00000000-0000-0000-0000-000000000000}"/>
          </ac:spMkLst>
        </pc:spChg>
      </pc:sldChg>
      <pc:sldChg chg="ord">
        <pc:chgData name="JULIE LANCASTER" userId="b2afc958215d3979" providerId="LiveId" clId="{DE1B7E6B-6E9C-469E-BE2D-BE9CF975CE5E}" dt="2025-06-25T19:00:43.361" v="327"/>
        <pc:sldMkLst>
          <pc:docMk/>
          <pc:sldMk cId="0" sldId="270"/>
        </pc:sldMkLst>
      </pc:sldChg>
      <pc:sldChg chg="ord">
        <pc:chgData name="JULIE LANCASTER" userId="b2afc958215d3979" providerId="LiveId" clId="{DE1B7E6B-6E9C-469E-BE2D-BE9CF975CE5E}" dt="2025-06-25T18:54:58.032" v="148"/>
        <pc:sldMkLst>
          <pc:docMk/>
          <pc:sldMk cId="848235217" sldId="271"/>
        </pc:sldMkLst>
      </pc:sldChg>
      <pc:sldChg chg="ord">
        <pc:chgData name="JULIE LANCASTER" userId="b2afc958215d3979" providerId="LiveId" clId="{DE1B7E6B-6E9C-469E-BE2D-BE9CF975CE5E}" dt="2025-06-25T18:54:58.032" v="148"/>
        <pc:sldMkLst>
          <pc:docMk/>
          <pc:sldMk cId="3759092249" sldId="272"/>
        </pc:sldMkLst>
      </pc:sldChg>
      <pc:sldChg chg="del">
        <pc:chgData name="JULIE LANCASTER" userId="b2afc958215d3979" providerId="LiveId" clId="{DE1B7E6B-6E9C-469E-BE2D-BE9CF975CE5E}" dt="2025-06-17T21:36:08.014" v="32" actId="47"/>
        <pc:sldMkLst>
          <pc:docMk/>
          <pc:sldMk cId="2578584108" sldId="273"/>
        </pc:sldMkLst>
      </pc:sldChg>
      <pc:sldChg chg="addSp delSp modSp add mod ord">
        <pc:chgData name="JULIE LANCASTER" userId="b2afc958215d3979" providerId="LiveId" clId="{DE1B7E6B-6E9C-469E-BE2D-BE9CF975CE5E}" dt="2025-06-25T18:58:19.827" v="201"/>
        <pc:sldMkLst>
          <pc:docMk/>
          <pc:sldMk cId="1475622772" sldId="274"/>
        </pc:sldMkLst>
        <pc:spChg chg="mod">
          <ac:chgData name="JULIE LANCASTER" userId="b2afc958215d3979" providerId="LiveId" clId="{DE1B7E6B-6E9C-469E-BE2D-BE9CF975CE5E}" dt="2025-06-25T18:57:55.723" v="195" actId="20577"/>
          <ac:spMkLst>
            <pc:docMk/>
            <pc:sldMk cId="1475622772" sldId="274"/>
            <ac:spMk id="5" creationId="{CF48BF94-03BB-8173-DA32-FA59D452607C}"/>
          </ac:spMkLst>
        </pc:spChg>
        <pc:spChg chg="del mod">
          <ac:chgData name="JULIE LANCASTER" userId="b2afc958215d3979" providerId="LiveId" clId="{DE1B7E6B-6E9C-469E-BE2D-BE9CF975CE5E}" dt="2025-06-25T18:57:57.602" v="196" actId="478"/>
          <ac:spMkLst>
            <pc:docMk/>
            <pc:sldMk cId="1475622772" sldId="274"/>
            <ac:spMk id="7" creationId="{01B691CE-3855-8D61-BB89-9FC8D98EEB1E}"/>
          </ac:spMkLst>
        </pc:spChg>
        <pc:spChg chg="add mod">
          <ac:chgData name="JULIE LANCASTER" userId="b2afc958215d3979" providerId="LiveId" clId="{DE1B7E6B-6E9C-469E-BE2D-BE9CF975CE5E}" dt="2025-06-17T21:38:19.963" v="49" actId="113"/>
          <ac:spMkLst>
            <pc:docMk/>
            <pc:sldMk cId="1475622772" sldId="274"/>
            <ac:spMk id="8" creationId="{887144A1-28D0-BF6C-E77A-5EE011262DC0}"/>
          </ac:spMkLst>
        </pc:spChg>
        <pc:spChg chg="mod">
          <ac:chgData name="JULIE LANCASTER" userId="b2afc958215d3979" providerId="LiveId" clId="{DE1B7E6B-6E9C-469E-BE2D-BE9CF975CE5E}" dt="2025-06-25T18:58:02.219" v="198"/>
          <ac:spMkLst>
            <pc:docMk/>
            <pc:sldMk cId="1475622772" sldId="274"/>
            <ac:spMk id="11" creationId="{BA2AB008-6783-400B-64AE-109CDD21A1D9}"/>
          </ac:spMkLst>
        </pc:spChg>
        <pc:spChg chg="mod">
          <ac:chgData name="JULIE LANCASTER" userId="b2afc958215d3979" providerId="LiveId" clId="{DE1B7E6B-6E9C-469E-BE2D-BE9CF975CE5E}" dt="2025-06-25T18:58:02.219" v="198"/>
          <ac:spMkLst>
            <pc:docMk/>
            <pc:sldMk cId="1475622772" sldId="274"/>
            <ac:spMk id="12" creationId="{5178AF27-8650-DD8C-C5E7-CE50E87065FD}"/>
          </ac:spMkLst>
        </pc:spChg>
        <pc:spChg chg="mod">
          <ac:chgData name="JULIE LANCASTER" userId="b2afc958215d3979" providerId="LiveId" clId="{DE1B7E6B-6E9C-469E-BE2D-BE9CF975CE5E}" dt="2025-06-25T18:58:02.219" v="198"/>
          <ac:spMkLst>
            <pc:docMk/>
            <pc:sldMk cId="1475622772" sldId="274"/>
            <ac:spMk id="13" creationId="{3AEE285F-84CD-2A4D-DFE4-7D3D7B500B48}"/>
          </ac:spMkLst>
        </pc:spChg>
        <pc:spChg chg="mod">
          <ac:chgData name="JULIE LANCASTER" userId="b2afc958215d3979" providerId="LiveId" clId="{DE1B7E6B-6E9C-469E-BE2D-BE9CF975CE5E}" dt="2025-06-25T18:58:02.219" v="198"/>
          <ac:spMkLst>
            <pc:docMk/>
            <pc:sldMk cId="1475622772" sldId="274"/>
            <ac:spMk id="14" creationId="{FC6359A0-3FE2-0C2B-0C71-F4E3339F5C73}"/>
          </ac:spMkLst>
        </pc:spChg>
        <pc:grpChg chg="add del mod">
          <ac:chgData name="JULIE LANCASTER" userId="b2afc958215d3979" providerId="LiveId" clId="{DE1B7E6B-6E9C-469E-BE2D-BE9CF975CE5E}" dt="2025-06-25T18:57:58.664" v="197" actId="478"/>
          <ac:grpSpMkLst>
            <pc:docMk/>
            <pc:sldMk cId="1475622772" sldId="274"/>
            <ac:grpSpMk id="2" creationId="{59BCF342-7966-96C9-41DB-655229F7A657}"/>
          </ac:grpSpMkLst>
        </pc:grpChg>
        <pc:grpChg chg="del mod">
          <ac:chgData name="JULIE LANCASTER" userId="b2afc958215d3979" providerId="LiveId" clId="{DE1B7E6B-6E9C-469E-BE2D-BE9CF975CE5E}" dt="2025-06-25T18:57:57.602" v="196" actId="478"/>
          <ac:grpSpMkLst>
            <pc:docMk/>
            <pc:sldMk cId="1475622772" sldId="274"/>
            <ac:grpSpMk id="3" creationId="{5E17B3FA-9F64-2EFA-B34F-DFFB23CD7C47}"/>
          </ac:grpSpMkLst>
        </pc:grpChg>
        <pc:grpChg chg="add mod">
          <ac:chgData name="JULIE LANCASTER" userId="b2afc958215d3979" providerId="LiveId" clId="{DE1B7E6B-6E9C-469E-BE2D-BE9CF975CE5E}" dt="2025-06-25T18:58:08.834" v="199" actId="14100"/>
          <ac:grpSpMkLst>
            <pc:docMk/>
            <pc:sldMk cId="1475622772" sldId="274"/>
            <ac:grpSpMk id="9" creationId="{680874DE-EA16-A932-F66E-62BEC8BECB50}"/>
          </ac:grpSpMkLst>
        </pc:grpChg>
        <pc:grpChg chg="mod">
          <ac:chgData name="JULIE LANCASTER" userId="b2afc958215d3979" providerId="LiveId" clId="{DE1B7E6B-6E9C-469E-BE2D-BE9CF975CE5E}" dt="2025-06-25T18:58:02.219" v="198"/>
          <ac:grpSpMkLst>
            <pc:docMk/>
            <pc:sldMk cId="1475622772" sldId="274"/>
            <ac:grpSpMk id="10" creationId="{91EEDA63-4A05-AB73-2069-B9236C46506D}"/>
          </ac:grpSpMkLst>
        </pc:grpChg>
      </pc:sldChg>
      <pc:sldChg chg="addSp modSp new del">
        <pc:chgData name="JULIE LANCASTER" userId="b2afc958215d3979" providerId="LiveId" clId="{DE1B7E6B-6E9C-469E-BE2D-BE9CF975CE5E}" dt="2025-06-17T21:32:22.177" v="17" actId="2696"/>
        <pc:sldMkLst>
          <pc:docMk/>
          <pc:sldMk cId="3733222635" sldId="274"/>
        </pc:sldMkLst>
      </pc:sldChg>
      <pc:sldChg chg="delSp modSp add mod ord">
        <pc:chgData name="JULIE LANCASTER" userId="b2afc958215d3979" providerId="LiveId" clId="{DE1B7E6B-6E9C-469E-BE2D-BE9CF975CE5E}" dt="2025-06-26T15:14:46.145" v="344"/>
        <pc:sldMkLst>
          <pc:docMk/>
          <pc:sldMk cId="3713863940" sldId="1125"/>
        </pc:sldMkLst>
        <pc:spChg chg="del">
          <ac:chgData name="JULIE LANCASTER" userId="b2afc958215d3979" providerId="LiveId" clId="{DE1B7E6B-6E9C-469E-BE2D-BE9CF975CE5E}" dt="2025-06-25T20:44:44.375" v="331" actId="21"/>
          <ac:spMkLst>
            <pc:docMk/>
            <pc:sldMk cId="3713863940" sldId="1125"/>
            <ac:spMk id="3" creationId="{660B476F-766E-2CB9-96DB-11D3CAC815A7}"/>
          </ac:spMkLst>
        </pc:spChg>
        <pc:picChg chg="mod">
          <ac:chgData name="JULIE LANCASTER" userId="b2afc958215d3979" providerId="LiveId" clId="{DE1B7E6B-6E9C-469E-BE2D-BE9CF975CE5E}" dt="2025-06-25T20:46:27.472" v="339" actId="1076"/>
          <ac:picMkLst>
            <pc:docMk/>
            <pc:sldMk cId="3713863940" sldId="1125"/>
            <ac:picMk id="7" creationId="{12E57D2E-DCED-CA97-F7E0-ED1E86C517F0}"/>
          </ac:picMkLst>
        </pc:picChg>
        <pc:picChg chg="mod">
          <ac:chgData name="JULIE LANCASTER" userId="b2afc958215d3979" providerId="LiveId" clId="{DE1B7E6B-6E9C-469E-BE2D-BE9CF975CE5E}" dt="2025-06-25T20:46:23.016" v="338" actId="1076"/>
          <ac:picMkLst>
            <pc:docMk/>
            <pc:sldMk cId="3713863940" sldId="1125"/>
            <ac:picMk id="10" creationId="{BAB60E63-1A61-06FE-1DA4-A12E616A7FDF}"/>
          </ac:picMkLst>
        </pc:picChg>
      </pc:sldChg>
      <pc:sldChg chg="add del">
        <pc:chgData name="JULIE LANCASTER" userId="b2afc958215d3979" providerId="LiveId" clId="{DE1B7E6B-6E9C-469E-BE2D-BE9CF975CE5E}" dt="2025-06-17T21:32:22.177" v="17" actId="2696"/>
        <pc:sldMkLst>
          <pc:docMk/>
          <pc:sldMk cId="586122845" sldId="1131"/>
        </pc:sldMkLst>
      </pc:sldChg>
      <pc:sldChg chg="addSp modSp add mod ord modShow">
        <pc:chgData name="JULIE LANCASTER" userId="b2afc958215d3979" providerId="LiveId" clId="{DE1B7E6B-6E9C-469E-BE2D-BE9CF975CE5E}" dt="2025-06-25T19:00:49.544" v="329"/>
        <pc:sldMkLst>
          <pc:docMk/>
          <pc:sldMk cId="2488247904" sldId="1131"/>
        </pc:sldMkLst>
        <pc:spChg chg="add mod">
          <ac:chgData name="JULIE LANCASTER" userId="b2afc958215d3979" providerId="LiveId" clId="{DE1B7E6B-6E9C-469E-BE2D-BE9CF975CE5E}" dt="2025-06-25T18:54:04.823" v="140" actId="122"/>
          <ac:spMkLst>
            <pc:docMk/>
            <pc:sldMk cId="2488247904" sldId="1131"/>
            <ac:spMk id="3" creationId="{D6C053A7-2BB9-21A6-6704-BD42A5B2CB1D}"/>
          </ac:spMkLst>
        </pc:spChg>
        <pc:graphicFrameChg chg="modGraphic">
          <ac:chgData name="JULIE LANCASTER" userId="b2afc958215d3979" providerId="LiveId" clId="{DE1B7E6B-6E9C-469E-BE2D-BE9CF975CE5E}" dt="2025-06-25T18:53:32.286" v="136" actId="255"/>
          <ac:graphicFrameMkLst>
            <pc:docMk/>
            <pc:sldMk cId="2488247904" sldId="1131"/>
            <ac:graphicFrameMk id="5" creationId="{74DD88E1-B23D-7C19-BA95-2D289BF7F9FE}"/>
          </ac:graphicFrameMkLst>
        </pc:graphicFrameChg>
      </pc:sldChg>
      <pc:sldChg chg="addSp modSp new mod">
        <pc:chgData name="JULIE LANCASTER" userId="b2afc958215d3979" providerId="LiveId" clId="{DE1B7E6B-6E9C-469E-BE2D-BE9CF975CE5E}" dt="2025-06-26T15:16:57.879" v="501" actId="113"/>
        <pc:sldMkLst>
          <pc:docMk/>
          <pc:sldMk cId="1650259740" sldId="1132"/>
        </pc:sldMkLst>
        <pc:spChg chg="add mod">
          <ac:chgData name="JULIE LANCASTER" userId="b2afc958215d3979" providerId="LiveId" clId="{DE1B7E6B-6E9C-469E-BE2D-BE9CF975CE5E}" dt="2025-06-26T15:16:01.588" v="438" actId="1076"/>
          <ac:spMkLst>
            <pc:docMk/>
            <pc:sldMk cId="1650259740" sldId="1132"/>
            <ac:spMk id="2" creationId="{D18704FD-8703-E19C-2C17-DDDEBD3209ED}"/>
          </ac:spMkLst>
        </pc:spChg>
        <pc:spChg chg="add mod">
          <ac:chgData name="JULIE LANCASTER" userId="b2afc958215d3979" providerId="LiveId" clId="{DE1B7E6B-6E9C-469E-BE2D-BE9CF975CE5E}" dt="2025-06-26T15:16:57.879" v="501" actId="113"/>
          <ac:spMkLst>
            <pc:docMk/>
            <pc:sldMk cId="1650259740" sldId="1132"/>
            <ac:spMk id="3" creationId="{CB899BA7-FF77-9FA2-3EBE-D2F42D902763}"/>
          </ac:spMkLst>
        </pc:spChg>
      </pc:sldChg>
    </pc:docChg>
  </pc:docChgLst>
  <pc:docChgLst>
    <pc:chgData name="JULIE LANCASTER" userId="b2afc958215d3979" providerId="LiveId" clId="{F9D3C27D-644D-4169-9FF2-FC5D720F229E}"/>
    <pc:docChg chg="undo custSel addSld delSld modSld">
      <pc:chgData name="JULIE LANCASTER" userId="b2afc958215d3979" providerId="LiveId" clId="{F9D3C27D-644D-4169-9FF2-FC5D720F229E}" dt="2024-06-27T01:55:39.829" v="267" actId="20577"/>
      <pc:docMkLst>
        <pc:docMk/>
      </pc:docMkLst>
      <pc:sldChg chg="modNotesTx">
        <pc:chgData name="JULIE LANCASTER" userId="b2afc958215d3979" providerId="LiveId" clId="{F9D3C27D-644D-4169-9FF2-FC5D720F229E}" dt="2024-06-05T16:53:54.724" v="6" actId="20577"/>
        <pc:sldMkLst>
          <pc:docMk/>
          <pc:sldMk cId="0" sldId="257"/>
        </pc:sldMkLst>
      </pc:sldChg>
      <pc:sldChg chg="addSp modSp mod modNotesTx">
        <pc:chgData name="JULIE LANCASTER" userId="b2afc958215d3979" providerId="LiveId" clId="{F9D3C27D-644D-4169-9FF2-FC5D720F229E}" dt="2024-06-05T16:56:11.474" v="85" actId="1076"/>
        <pc:sldMkLst>
          <pc:docMk/>
          <pc:sldMk cId="0" sldId="258"/>
        </pc:sldMkLst>
      </pc:sldChg>
      <pc:sldChg chg="modSp mod">
        <pc:chgData name="JULIE LANCASTER" userId="b2afc958215d3979" providerId="LiveId" clId="{F9D3C27D-644D-4169-9FF2-FC5D720F229E}" dt="2024-06-05T19:30:29.688" v="102" actId="20577"/>
        <pc:sldMkLst>
          <pc:docMk/>
          <pc:sldMk cId="0" sldId="266"/>
        </pc:sldMkLst>
      </pc:sldChg>
      <pc:sldChg chg="modSp mod">
        <pc:chgData name="JULIE LANCASTER" userId="b2afc958215d3979" providerId="LiveId" clId="{F9D3C27D-644D-4169-9FF2-FC5D720F229E}" dt="2024-06-27T01:55:39.829" v="267" actId="20577"/>
        <pc:sldMkLst>
          <pc:docMk/>
          <pc:sldMk cId="0" sldId="270"/>
        </pc:sldMkLst>
      </pc:sldChg>
      <pc:sldChg chg="new del">
        <pc:chgData name="JULIE LANCASTER" userId="b2afc958215d3979" providerId="LiveId" clId="{F9D3C27D-644D-4169-9FF2-FC5D720F229E}" dt="2024-06-23T18:40:20.298" v="104" actId="680"/>
        <pc:sldMkLst>
          <pc:docMk/>
          <pc:sldMk cId="922035207" sldId="273"/>
        </pc:sldMkLst>
      </pc:sldChg>
      <pc:sldChg chg="delSp modSp add mod modNotesTx">
        <pc:chgData name="JULIE LANCASTER" userId="b2afc958215d3979" providerId="LiveId" clId="{F9D3C27D-644D-4169-9FF2-FC5D720F229E}" dt="2024-06-23T18:48:08.422" v="266" actId="20577"/>
        <pc:sldMkLst>
          <pc:docMk/>
          <pc:sldMk cId="2578584108"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purpose of this call is for the next 30 minutes, to dive deep into the current challenges you are facing and how solutions and services can be tailored to a customized road map. </a:t>
            </a:r>
          </a:p>
          <a:p>
            <a:endParaRPr lang="en-US"/>
          </a:p>
          <a:p>
            <a:r>
              <a:rPr lang="en-US"/>
              <a:t>At the end we're going to share an assessment that we have that's really going to help identify the next steps moving forward.  </a:t>
            </a:r>
          </a:p>
          <a:p>
            <a:endParaRPr lang="en-US"/>
          </a:p>
          <a:p>
            <a:endParaRPr lang="en-US"/>
          </a:p>
          <a:p>
            <a:r>
              <a:rPr lang="en-US"/>
              <a:t>How does that sound? Are you ready to get started? </a:t>
            </a:r>
          </a:p>
          <a:p>
            <a:r>
              <a:rPr lang="en-US"/>
              <a:t> </a:t>
            </a:r>
          </a:p>
          <a:p>
            <a:r>
              <a:rPr lang="en-US"/>
              <a:t>Great, let's jump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a framework that we use with our clients to show how we can support you and your team.</a:t>
            </a:r>
          </a:p>
          <a:p>
            <a:r>
              <a:rPr lang="en-US" dirty="0"/>
              <a:t>As I mentioned, first we will identify what challenges are you facing today and prioritize them.</a:t>
            </a:r>
          </a:p>
          <a:p>
            <a:r>
              <a:rPr lang="en-US" dirty="0"/>
              <a:t>Next we will share how we can tailor our solutions to your specific needs and show how have other companies utilize our services to tailor to their unique challenges and what are the results they've been able to quantify.</a:t>
            </a:r>
          </a:p>
          <a:p>
            <a:r>
              <a:rPr lang="en-US" dirty="0"/>
              <a:t>Now, that we've identified the needs and the potential solutions, we will provide an assessment tool so that together, we can get buy in from your team.</a:t>
            </a:r>
          </a:p>
          <a:p>
            <a:r>
              <a:rPr lang="en-US" dirty="0"/>
              <a:t>Finally we will gather up all this information and provide a Customized Roadmap outlining deliverables, meetings, timing, etc.</a:t>
            </a:r>
          </a:p>
          <a:p>
            <a:r>
              <a:rPr lang="en-US" dirty="0"/>
              <a:t>Does that make sense?  Great.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Let's get started with Challenges.  Start with 30,000 foot view</a:t>
            </a:r>
          </a:p>
          <a:p>
            <a:endParaRPr lang="en-US" dirty="0"/>
          </a:p>
          <a:p>
            <a:r>
              <a:rPr lang="en-US" dirty="0"/>
              <a:t>(Get them to talk about their struggles)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Okay, so based on some of the needs you shared </a:t>
            </a:r>
          </a:p>
          <a:p>
            <a:endParaRPr lang="en-US"/>
          </a:p>
          <a:p>
            <a:r>
              <a:rPr lang="en-US"/>
              <a:t>[give a couple examples from prior page], </a:t>
            </a:r>
          </a:p>
          <a:p>
            <a:endParaRPr lang="en-US"/>
          </a:p>
          <a:p>
            <a:r>
              <a:rPr lang="en-US"/>
              <a:t>let's talk about "WHAT" topics we can dive into, to support these challenges.</a:t>
            </a:r>
          </a:p>
          <a:p>
            <a:endParaRPr lang="en-US"/>
          </a:p>
          <a:p>
            <a:r>
              <a:rPr lang="en-US"/>
              <a:t>[point out a few topics that fit the needs they mentioned].</a:t>
            </a:r>
          </a:p>
          <a:p>
            <a:endParaRPr lang="en-US"/>
          </a:p>
          <a:p>
            <a:r>
              <a:rPr lang="en-US"/>
              <a:t>(Remind that that we're not going to finalize this today but based on some of the things you're telling me today, and after you complete the assessment we'll be able to formalize a plan)</a:t>
            </a:r>
          </a:p>
          <a:p>
            <a:endParaRPr lang="en-US"/>
          </a:p>
          <a:p>
            <a:r>
              <a:rPr lang="en-US"/>
              <a:t>Now that we've brainstormed some topics that could help, let's discuss how these could best be structured for your team's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Okay you know we talked about your challenges and topics (The What) and based on that, there are some support solutions that we think might be best for you (The How).  </a:t>
            </a:r>
          </a:p>
          <a:p>
            <a:endParaRPr lang="en-US"/>
          </a:p>
          <a:p>
            <a:r>
              <a:rPr lang="en-US"/>
              <a:t>But really, at the end of the day it's about engaging your employees right and getting buy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have this huge track record with such diverse companies and at the end of the we took their diverse needs.....</a:t>
            </a:r>
          </a:p>
          <a:p>
            <a:pPr algn="l">
              <a:lnSpc>
                <a:spcPts val="4099"/>
              </a:lnSpc>
              <a:spcBef>
                <a:spcPct val="0"/>
              </a:spcBef>
            </a:pPr>
            <a:r>
              <a:rPr lang="en-US" sz="1200" dirty="0">
                <a:solidFill>
                  <a:srgbClr val="13799E"/>
                </a:solidFill>
                <a:latin typeface="Century Gothic Paneuropean Bold"/>
              </a:rPr>
              <a:t>Mission/vision/values alignment</a:t>
            </a:r>
          </a:p>
          <a:p>
            <a:pPr algn="l">
              <a:lnSpc>
                <a:spcPts val="4099"/>
              </a:lnSpc>
              <a:spcBef>
                <a:spcPct val="0"/>
              </a:spcBef>
            </a:pPr>
            <a:r>
              <a:rPr lang="en-US" sz="1200" dirty="0">
                <a:solidFill>
                  <a:srgbClr val="13799E"/>
                </a:solidFill>
                <a:latin typeface="Century Gothic Paneuropean Bold"/>
              </a:rPr>
              <a:t>Operating with strategy</a:t>
            </a:r>
          </a:p>
          <a:p>
            <a:pPr algn="l">
              <a:lnSpc>
                <a:spcPts val="4099"/>
              </a:lnSpc>
              <a:spcBef>
                <a:spcPct val="0"/>
              </a:spcBef>
            </a:pPr>
            <a:r>
              <a:rPr lang="en-US" sz="1200" dirty="0">
                <a:solidFill>
                  <a:srgbClr val="13799E"/>
                </a:solidFill>
                <a:latin typeface="Century Gothic Paneuropean Bold"/>
              </a:rPr>
              <a:t>Change efforts</a:t>
            </a:r>
          </a:p>
          <a:p>
            <a:pPr algn="l">
              <a:lnSpc>
                <a:spcPts val="4099"/>
              </a:lnSpc>
              <a:spcBef>
                <a:spcPct val="0"/>
              </a:spcBef>
            </a:pPr>
            <a:r>
              <a:rPr lang="en-US" sz="1200" dirty="0">
                <a:solidFill>
                  <a:srgbClr val="13799E"/>
                </a:solidFill>
                <a:latin typeface="Century Gothic Paneuropean Bold"/>
              </a:rPr>
              <a:t>Retention efforts</a:t>
            </a:r>
          </a:p>
          <a:p>
            <a:pPr algn="l">
              <a:lnSpc>
                <a:spcPts val="4099"/>
              </a:lnSpc>
              <a:spcBef>
                <a:spcPct val="0"/>
              </a:spcBef>
            </a:pPr>
            <a:r>
              <a:rPr lang="en-US" sz="1200" dirty="0">
                <a:solidFill>
                  <a:srgbClr val="13799E"/>
                </a:solidFill>
                <a:latin typeface="Century Gothic Paneuropean Bold"/>
              </a:rPr>
              <a:t>On-boarding</a:t>
            </a:r>
          </a:p>
          <a:p>
            <a:pPr algn="l">
              <a:lnSpc>
                <a:spcPts val="4099"/>
              </a:lnSpc>
              <a:spcBef>
                <a:spcPct val="0"/>
              </a:spcBef>
            </a:pPr>
            <a:r>
              <a:rPr lang="en-US" sz="1200" dirty="0">
                <a:solidFill>
                  <a:srgbClr val="13799E"/>
                </a:solidFill>
                <a:latin typeface="Century Gothic Paneuropean Bold"/>
              </a:rPr>
              <a:t>Mentoring &amp; coaching</a:t>
            </a:r>
          </a:p>
          <a:p>
            <a:pPr algn="l">
              <a:lnSpc>
                <a:spcPts val="4099"/>
              </a:lnSpc>
              <a:spcBef>
                <a:spcPct val="0"/>
              </a:spcBef>
            </a:pPr>
            <a:r>
              <a:rPr lang="en-US" sz="1200" dirty="0">
                <a:solidFill>
                  <a:srgbClr val="13799E"/>
                </a:solidFill>
                <a:latin typeface="Century Gothic Paneuropean Bold"/>
              </a:rPr>
              <a:t>Succession planning</a:t>
            </a:r>
          </a:p>
          <a:p>
            <a:pPr algn="l">
              <a:lnSpc>
                <a:spcPts val="4099"/>
              </a:lnSpc>
              <a:spcBef>
                <a:spcPct val="0"/>
              </a:spcBef>
            </a:pPr>
            <a:r>
              <a:rPr lang="en-US" sz="1200" dirty="0">
                <a:solidFill>
                  <a:srgbClr val="13799E"/>
                </a:solidFill>
                <a:latin typeface="Century Gothic Paneuropean Bold"/>
              </a:rPr>
              <a:t>Feedback-seeking culture     </a:t>
            </a:r>
          </a:p>
          <a:p>
            <a:pPr algn="l">
              <a:lnSpc>
                <a:spcPts val="4099"/>
              </a:lnSpc>
              <a:spcBef>
                <a:spcPct val="0"/>
              </a:spcBef>
            </a:pPr>
            <a:r>
              <a:rPr lang="en-US" sz="1200" dirty="0">
                <a:solidFill>
                  <a:srgbClr val="13799E"/>
                </a:solidFill>
                <a:latin typeface="Century Gothic Paneuropean Bold"/>
              </a:rPr>
              <a:t>Skill development</a:t>
            </a:r>
          </a:p>
          <a:p>
            <a:pPr algn="l">
              <a:lnSpc>
                <a:spcPts val="4099"/>
              </a:lnSpc>
              <a:spcBef>
                <a:spcPct val="0"/>
              </a:spcBef>
            </a:pPr>
            <a:r>
              <a:rPr lang="en-US" sz="1200" dirty="0">
                <a:solidFill>
                  <a:srgbClr val="13799E"/>
                </a:solidFill>
                <a:latin typeface="Century Gothic Paneuropean Bold"/>
              </a:rPr>
              <a:t>Performance evaluation     </a:t>
            </a:r>
          </a:p>
          <a:p>
            <a:pPr algn="l">
              <a:lnSpc>
                <a:spcPts val="4099"/>
              </a:lnSpc>
              <a:spcBef>
                <a:spcPct val="0"/>
              </a:spcBef>
            </a:pPr>
            <a:r>
              <a:rPr lang="en-US" sz="1200" dirty="0">
                <a:solidFill>
                  <a:srgbClr val="13799E"/>
                </a:solidFill>
                <a:latin typeface="Century Gothic Paneuropean Bold"/>
              </a:rPr>
              <a:t>Culture &amp; community focused practices </a:t>
            </a:r>
          </a:p>
          <a:p>
            <a:pPr algn="l">
              <a:lnSpc>
                <a:spcPts val="4099"/>
              </a:lnSpc>
              <a:spcBef>
                <a:spcPct val="0"/>
              </a:spcBef>
            </a:pPr>
            <a:r>
              <a:rPr lang="en-US" sz="1200" dirty="0">
                <a:solidFill>
                  <a:srgbClr val="13799E"/>
                </a:solidFill>
                <a:latin typeface="Century Gothic Paneuropean Bold"/>
              </a:rPr>
              <a:t>Individual leadership &amp; contribution</a:t>
            </a:r>
          </a:p>
          <a:p>
            <a:r>
              <a:rPr lang="en-US" dirty="0"/>
              <a:t>name some of these things, reinforce ones that they've said they may need support with</a:t>
            </a:r>
          </a:p>
          <a:p>
            <a:r>
              <a:rPr lang="en-US" dirty="0"/>
              <a:t>......</a:t>
            </a:r>
          </a:p>
          <a:p>
            <a:r>
              <a:rPr lang="en-US" dirty="0"/>
              <a:t>and unitized our assessment tool to ensure full organization buy in. </a:t>
            </a:r>
          </a:p>
          <a:p>
            <a:endParaRPr lang="en-US" dirty="0"/>
          </a:p>
          <a:p>
            <a:r>
              <a:rPr lang="en-US" dirty="0"/>
              <a:t>So, the next step...</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after the assessment in this example ,the next step would be </a:t>
            </a:r>
          </a:p>
          <a:p>
            <a:r>
              <a:rPr lang="en-US" dirty="0"/>
              <a:t>1.a retreat</a:t>
            </a:r>
          </a:p>
          <a:p>
            <a:endParaRPr lang="en-US" dirty="0"/>
          </a:p>
          <a:p>
            <a:r>
              <a:rPr lang="en-US" dirty="0"/>
              <a:t>2.identify</a:t>
            </a:r>
          </a:p>
          <a:p>
            <a:endParaRPr lang="en-US" dirty="0"/>
          </a:p>
          <a:p>
            <a:r>
              <a:rPr lang="en-US" dirty="0"/>
              <a:t>3. plan .....</a:t>
            </a:r>
          </a:p>
          <a:p>
            <a:endParaRPr lang="en-US" dirty="0"/>
          </a:p>
          <a:p>
            <a:r>
              <a:rPr lang="en-US" dirty="0"/>
              <a:t>But the assessment is really the foundation to map out your roadmap.  What questions do you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I wanted demonstrate how we've taken some of the challenges and topics and layered in the Lancaster Leadership Solutions/Services for some companies here in Northern AZ.</a:t>
            </a:r>
          </a:p>
          <a:p>
            <a:endParaRPr lang="en-US"/>
          </a:p>
          <a:p>
            <a:r>
              <a:rPr lang="en-US"/>
              <a:t>As you can see, not one of them needed the exact same support in fact they were very diverse in how we structured their unique roadmaps. </a:t>
            </a:r>
          </a:p>
          <a:p>
            <a:endParaRPr lang="en-US"/>
          </a:p>
          <a:p>
            <a:r>
              <a:rPr lang="en-US"/>
              <a:t>[point out a specific business and service that you want to share a testimonial on for the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hyperlink" Target="mailto:office@lancasterleadership.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DA4"/>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2024513" cy="10586653"/>
            <a:chOff x="0" y="0"/>
            <a:chExt cx="533205" cy="2788254"/>
          </a:xfrm>
        </p:grpSpPr>
        <p:sp>
          <p:nvSpPr>
            <p:cNvPr id="3" name="Freeform 3"/>
            <p:cNvSpPr/>
            <p:nvPr/>
          </p:nvSpPr>
          <p:spPr>
            <a:xfrm>
              <a:off x="0" y="0"/>
              <a:ext cx="533205" cy="2788254"/>
            </a:xfrm>
            <a:custGeom>
              <a:avLst/>
              <a:gdLst/>
              <a:ahLst/>
              <a:cxnLst/>
              <a:rect l="l" t="t" r="r" b="b"/>
              <a:pathLst>
                <a:path w="533205" h="2788254">
                  <a:moveTo>
                    <a:pt x="0" y="0"/>
                  </a:moveTo>
                  <a:lnTo>
                    <a:pt x="533205" y="0"/>
                  </a:lnTo>
                  <a:lnTo>
                    <a:pt x="533205" y="2788254"/>
                  </a:lnTo>
                  <a:lnTo>
                    <a:pt x="0" y="2788254"/>
                  </a:lnTo>
                  <a:close/>
                </a:path>
              </a:pathLst>
            </a:custGeom>
            <a:solidFill>
              <a:srgbClr val="E3C17D"/>
            </a:solidFill>
          </p:spPr>
          <p:txBody>
            <a:bodyPr/>
            <a:lstStyle/>
            <a:p>
              <a:endParaRPr lang="en-US"/>
            </a:p>
          </p:txBody>
        </p:sp>
        <p:sp>
          <p:nvSpPr>
            <p:cNvPr id="4" name="TextBox 4"/>
            <p:cNvSpPr txBox="1"/>
            <p:nvPr/>
          </p:nvSpPr>
          <p:spPr>
            <a:xfrm>
              <a:off x="0" y="-38100"/>
              <a:ext cx="533205" cy="2826354"/>
            </a:xfrm>
            <a:prstGeom prst="rect">
              <a:avLst/>
            </a:prstGeom>
          </p:spPr>
          <p:txBody>
            <a:bodyPr lIns="50800" tIns="50800" rIns="50800" bIns="50800" rtlCol="0" anchor="ctr"/>
            <a:lstStyle/>
            <a:p>
              <a:pPr algn="ctr">
                <a:lnSpc>
                  <a:spcPts val="1874"/>
                </a:lnSpc>
              </a:pPr>
              <a:endParaRPr/>
            </a:p>
          </p:txBody>
        </p:sp>
      </p:grpSp>
      <p:sp>
        <p:nvSpPr>
          <p:cNvPr id="5" name="Freeform 5"/>
          <p:cNvSpPr/>
          <p:nvPr/>
        </p:nvSpPr>
        <p:spPr>
          <a:xfrm>
            <a:off x="10109541" y="-241934"/>
            <a:ext cx="8352447" cy="10528934"/>
          </a:xfrm>
          <a:custGeom>
            <a:avLst/>
            <a:gdLst/>
            <a:ahLst/>
            <a:cxnLst/>
            <a:rect l="l" t="t" r="r" b="b"/>
            <a:pathLst>
              <a:path w="8352447" h="10528934">
                <a:moveTo>
                  <a:pt x="0" y="0"/>
                </a:moveTo>
                <a:lnTo>
                  <a:pt x="8352447" y="0"/>
                </a:lnTo>
                <a:lnTo>
                  <a:pt x="8352447" y="10528934"/>
                </a:lnTo>
                <a:lnTo>
                  <a:pt x="0" y="10528934"/>
                </a:lnTo>
                <a:lnTo>
                  <a:pt x="0" y="0"/>
                </a:lnTo>
                <a:close/>
              </a:path>
            </a:pathLst>
          </a:custGeom>
          <a:blipFill>
            <a:blip r:embed="rId3"/>
            <a:stretch>
              <a:fillRect l="-89030" r="-35214"/>
            </a:stretch>
          </a:blipFill>
        </p:spPr>
        <p:txBody>
          <a:bodyPr/>
          <a:lstStyle/>
          <a:p>
            <a:endParaRPr lang="en-US"/>
          </a:p>
        </p:txBody>
      </p:sp>
      <p:sp>
        <p:nvSpPr>
          <p:cNvPr id="6" name="Freeform 6"/>
          <p:cNvSpPr/>
          <p:nvPr/>
        </p:nvSpPr>
        <p:spPr>
          <a:xfrm>
            <a:off x="10601153" y="598975"/>
            <a:ext cx="5642751" cy="1738961"/>
          </a:xfrm>
          <a:custGeom>
            <a:avLst/>
            <a:gdLst/>
            <a:ahLst/>
            <a:cxnLst/>
            <a:rect l="l" t="t" r="r" b="b"/>
            <a:pathLst>
              <a:path w="5642751" h="1738961">
                <a:moveTo>
                  <a:pt x="0" y="0"/>
                </a:moveTo>
                <a:lnTo>
                  <a:pt x="5642752" y="0"/>
                </a:lnTo>
                <a:lnTo>
                  <a:pt x="5642752" y="1738961"/>
                </a:lnTo>
                <a:lnTo>
                  <a:pt x="0" y="1738961"/>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44397" y="2306849"/>
            <a:ext cx="7813780" cy="3560992"/>
          </a:xfrm>
          <a:prstGeom prst="rect">
            <a:avLst/>
          </a:prstGeom>
        </p:spPr>
        <p:txBody>
          <a:bodyPr lIns="0" tIns="0" rIns="0" bIns="0" rtlCol="0" anchor="t">
            <a:spAutoFit/>
          </a:bodyPr>
          <a:lstStyle/>
          <a:p>
            <a:pPr algn="ctr">
              <a:lnSpc>
                <a:spcPts val="9411"/>
              </a:lnSpc>
            </a:pPr>
            <a:r>
              <a:rPr lang="en-US" sz="7843">
                <a:solidFill>
                  <a:srgbClr val="FFFFFF"/>
                </a:solidFill>
                <a:latin typeface="Century Gothic Paneuropean Bold"/>
              </a:rPr>
              <a:t> LEADERSHIP DEVELOPMENT PARTNER </a:t>
            </a:r>
          </a:p>
        </p:txBody>
      </p:sp>
      <p:sp>
        <p:nvSpPr>
          <p:cNvPr id="8" name="TextBox 8"/>
          <p:cNvSpPr txBox="1"/>
          <p:nvPr/>
        </p:nvSpPr>
        <p:spPr>
          <a:xfrm>
            <a:off x="0" y="1593736"/>
            <a:ext cx="3678626" cy="953135"/>
          </a:xfrm>
          <a:prstGeom prst="rect">
            <a:avLst/>
          </a:prstGeom>
        </p:spPr>
        <p:txBody>
          <a:bodyPr lIns="0" tIns="0" rIns="0" bIns="0" rtlCol="0" anchor="t">
            <a:spAutoFit/>
          </a:bodyPr>
          <a:lstStyle/>
          <a:p>
            <a:pPr algn="ctr">
              <a:lnSpc>
                <a:spcPts val="7839"/>
              </a:lnSpc>
            </a:pPr>
            <a:r>
              <a:rPr lang="en-US" sz="5599">
                <a:solidFill>
                  <a:srgbClr val="E3C17D"/>
                </a:solidFill>
                <a:latin typeface="Paris Script"/>
              </a:rPr>
              <a:t>Your</a:t>
            </a:r>
          </a:p>
        </p:txBody>
      </p:sp>
      <p:sp>
        <p:nvSpPr>
          <p:cNvPr id="9" name="TextBox 9"/>
          <p:cNvSpPr txBox="1"/>
          <p:nvPr/>
        </p:nvSpPr>
        <p:spPr>
          <a:xfrm>
            <a:off x="1028700" y="7139087"/>
            <a:ext cx="7560516" cy="561975"/>
          </a:xfrm>
          <a:prstGeom prst="rect">
            <a:avLst/>
          </a:prstGeom>
        </p:spPr>
        <p:txBody>
          <a:bodyPr lIns="0" tIns="0" rIns="0" bIns="0" rtlCol="0" anchor="t">
            <a:spAutoFit/>
          </a:bodyPr>
          <a:lstStyle/>
          <a:p>
            <a:pPr>
              <a:lnSpc>
                <a:spcPts val="4473"/>
              </a:lnSpc>
            </a:pPr>
            <a:r>
              <a:rPr lang="en-US" sz="3727" spc="253">
                <a:solidFill>
                  <a:srgbClr val="FFFFFF"/>
                </a:solidFill>
                <a:latin typeface="Century Gothic Paneuropean Bold Italics"/>
              </a:rPr>
              <a:t>What do you stand to</a:t>
            </a:r>
          </a:p>
        </p:txBody>
      </p:sp>
      <p:sp>
        <p:nvSpPr>
          <p:cNvPr id="11" name="TextBox 11"/>
          <p:cNvSpPr txBox="1"/>
          <p:nvPr/>
        </p:nvSpPr>
        <p:spPr>
          <a:xfrm>
            <a:off x="6728998" y="7037425"/>
            <a:ext cx="2415002" cy="701467"/>
          </a:xfrm>
          <a:prstGeom prst="rect">
            <a:avLst/>
          </a:prstGeom>
        </p:spPr>
        <p:txBody>
          <a:bodyPr lIns="0" tIns="0" rIns="0" bIns="0" rtlCol="0" anchor="t">
            <a:spAutoFit/>
          </a:bodyPr>
          <a:lstStyle/>
          <a:p>
            <a:pPr>
              <a:lnSpc>
                <a:spcPts val="5559"/>
              </a:lnSpc>
            </a:pPr>
            <a:r>
              <a:rPr lang="en-US" sz="4633" spc="315">
                <a:solidFill>
                  <a:srgbClr val="E3C17D"/>
                </a:solidFill>
                <a:latin typeface="Paris Script"/>
              </a:rPr>
              <a:t>gain?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DA4"/>
        </a:solidFill>
        <a:effectLst/>
      </p:bgPr>
    </p:bg>
    <p:spTree>
      <p:nvGrpSpPr>
        <p:cNvPr id="1" name=""/>
        <p:cNvGrpSpPr/>
        <p:nvPr/>
      </p:nvGrpSpPr>
      <p:grpSpPr>
        <a:xfrm>
          <a:off x="0" y="0"/>
          <a:ext cx="0" cy="0"/>
          <a:chOff x="0" y="0"/>
          <a:chExt cx="0" cy="0"/>
        </a:xfrm>
      </p:grpSpPr>
      <p:grpSp>
        <p:nvGrpSpPr>
          <p:cNvPr id="2" name="Group 2"/>
          <p:cNvGrpSpPr/>
          <p:nvPr/>
        </p:nvGrpSpPr>
        <p:grpSpPr>
          <a:xfrm>
            <a:off x="3988714" y="2882356"/>
            <a:ext cx="4718699" cy="1740217"/>
            <a:chOff x="0" y="0"/>
            <a:chExt cx="1385918" cy="511115"/>
          </a:xfrm>
        </p:grpSpPr>
        <p:sp>
          <p:nvSpPr>
            <p:cNvPr id="3" name="Freeform 3"/>
            <p:cNvSpPr/>
            <p:nvPr/>
          </p:nvSpPr>
          <p:spPr>
            <a:xfrm>
              <a:off x="0" y="0"/>
              <a:ext cx="1385918" cy="511115"/>
            </a:xfrm>
            <a:custGeom>
              <a:avLst/>
              <a:gdLst/>
              <a:ahLst/>
              <a:cxnLst/>
              <a:rect l="l" t="t" r="r" b="b"/>
              <a:pathLst>
                <a:path w="1385918" h="511115">
                  <a:moveTo>
                    <a:pt x="0" y="0"/>
                  </a:moveTo>
                  <a:lnTo>
                    <a:pt x="1385918" y="0"/>
                  </a:lnTo>
                  <a:lnTo>
                    <a:pt x="1385918" y="511115"/>
                  </a:lnTo>
                  <a:lnTo>
                    <a:pt x="0" y="511115"/>
                  </a:lnTo>
                  <a:close/>
                </a:path>
              </a:pathLst>
            </a:custGeom>
            <a:solidFill>
              <a:srgbClr val="F5F2EF"/>
            </a:solidFill>
          </p:spPr>
          <p:txBody>
            <a:bodyPr/>
            <a:lstStyle/>
            <a:p>
              <a:endParaRPr lang="en-US"/>
            </a:p>
          </p:txBody>
        </p:sp>
        <p:sp>
          <p:nvSpPr>
            <p:cNvPr id="4" name="TextBox 4"/>
            <p:cNvSpPr txBox="1"/>
            <p:nvPr/>
          </p:nvSpPr>
          <p:spPr>
            <a:xfrm>
              <a:off x="0" y="-38100"/>
              <a:ext cx="1385918" cy="549215"/>
            </a:xfrm>
            <a:prstGeom prst="rect">
              <a:avLst/>
            </a:prstGeom>
          </p:spPr>
          <p:txBody>
            <a:bodyPr lIns="50800" tIns="50800" rIns="50800" bIns="50800" rtlCol="0" anchor="ctr"/>
            <a:lstStyle/>
            <a:p>
              <a:pPr algn="ctr">
                <a:lnSpc>
                  <a:spcPts val="1874"/>
                </a:lnSpc>
              </a:pPr>
              <a:endParaRPr/>
            </a:p>
          </p:txBody>
        </p:sp>
      </p:grpSp>
      <p:grpSp>
        <p:nvGrpSpPr>
          <p:cNvPr id="5" name="Group 5"/>
          <p:cNvGrpSpPr/>
          <p:nvPr/>
        </p:nvGrpSpPr>
        <p:grpSpPr>
          <a:xfrm>
            <a:off x="381000" y="4152900"/>
            <a:ext cx="3249903" cy="2275784"/>
            <a:chOff x="0" y="0"/>
            <a:chExt cx="954521" cy="668415"/>
          </a:xfrm>
        </p:grpSpPr>
        <p:sp>
          <p:nvSpPr>
            <p:cNvPr id="6" name="Freeform 6"/>
            <p:cNvSpPr/>
            <p:nvPr/>
          </p:nvSpPr>
          <p:spPr>
            <a:xfrm>
              <a:off x="0" y="0"/>
              <a:ext cx="954521" cy="668415"/>
            </a:xfrm>
            <a:custGeom>
              <a:avLst/>
              <a:gdLst/>
              <a:ahLst/>
              <a:cxnLst/>
              <a:rect l="l" t="t" r="r" b="b"/>
              <a:pathLst>
                <a:path w="954521" h="668415">
                  <a:moveTo>
                    <a:pt x="0" y="0"/>
                  </a:moveTo>
                  <a:lnTo>
                    <a:pt x="954521" y="0"/>
                  </a:lnTo>
                  <a:lnTo>
                    <a:pt x="954521" y="668415"/>
                  </a:lnTo>
                  <a:lnTo>
                    <a:pt x="0" y="668415"/>
                  </a:lnTo>
                  <a:close/>
                </a:path>
              </a:pathLst>
            </a:custGeom>
            <a:solidFill>
              <a:srgbClr val="E3C17D"/>
            </a:solidFill>
          </p:spPr>
          <p:txBody>
            <a:bodyPr/>
            <a:lstStyle/>
            <a:p>
              <a:endParaRPr lang="en-US"/>
            </a:p>
          </p:txBody>
        </p:sp>
        <p:sp>
          <p:nvSpPr>
            <p:cNvPr id="7" name="TextBox 7"/>
            <p:cNvSpPr txBox="1"/>
            <p:nvPr/>
          </p:nvSpPr>
          <p:spPr>
            <a:xfrm>
              <a:off x="0" y="-38100"/>
              <a:ext cx="954521" cy="706515"/>
            </a:xfrm>
            <a:prstGeom prst="rect">
              <a:avLst/>
            </a:prstGeom>
          </p:spPr>
          <p:txBody>
            <a:bodyPr lIns="50800" tIns="50800" rIns="50800" bIns="50800" rtlCol="0" anchor="ctr"/>
            <a:lstStyle/>
            <a:p>
              <a:pPr algn="ctr">
                <a:lnSpc>
                  <a:spcPts val="1874"/>
                </a:lnSpc>
              </a:pPr>
              <a:endParaRPr/>
            </a:p>
          </p:txBody>
        </p:sp>
      </p:grpSp>
      <p:sp>
        <p:nvSpPr>
          <p:cNvPr id="8" name="AutoShape 8"/>
          <p:cNvSpPr/>
          <p:nvPr/>
        </p:nvSpPr>
        <p:spPr>
          <a:xfrm>
            <a:off x="1264499" y="5063721"/>
            <a:ext cx="1403935" cy="0"/>
          </a:xfrm>
          <a:prstGeom prst="line">
            <a:avLst/>
          </a:prstGeom>
          <a:ln w="38100" cap="flat">
            <a:solidFill>
              <a:srgbClr val="13799E"/>
            </a:solidFill>
            <a:prstDash val="solid"/>
            <a:headEnd type="none" w="sm" len="sm"/>
            <a:tailEnd type="none" w="sm" len="sm"/>
          </a:ln>
        </p:spPr>
        <p:txBody>
          <a:bodyPr/>
          <a:lstStyle/>
          <a:p>
            <a:endParaRPr lang="en-US"/>
          </a:p>
        </p:txBody>
      </p:sp>
      <p:sp>
        <p:nvSpPr>
          <p:cNvPr id="9" name="TextBox 9"/>
          <p:cNvSpPr txBox="1"/>
          <p:nvPr/>
        </p:nvSpPr>
        <p:spPr>
          <a:xfrm>
            <a:off x="1990881" y="369053"/>
            <a:ext cx="14138456" cy="1031622"/>
          </a:xfrm>
          <a:prstGeom prst="rect">
            <a:avLst/>
          </a:prstGeom>
        </p:spPr>
        <p:txBody>
          <a:bodyPr lIns="0" tIns="0" rIns="0" bIns="0" rtlCol="0" anchor="t">
            <a:spAutoFit/>
          </a:bodyPr>
          <a:lstStyle/>
          <a:p>
            <a:pPr algn="ctr">
              <a:lnSpc>
                <a:spcPts val="8104"/>
              </a:lnSpc>
            </a:pPr>
            <a:r>
              <a:rPr lang="en-US" sz="6753" dirty="0">
                <a:solidFill>
                  <a:srgbClr val="FFFFFF"/>
                </a:solidFill>
                <a:latin typeface="Century Gothic Paneuropean Bold"/>
              </a:rPr>
              <a:t>12 </a:t>
            </a:r>
            <a:r>
              <a:rPr lang="en-US" sz="6753">
                <a:solidFill>
                  <a:srgbClr val="FFFFFF"/>
                </a:solidFill>
                <a:latin typeface="Century Gothic Paneuropean Bold"/>
              </a:rPr>
              <a:t>MONTH Sample Strategy:</a:t>
            </a:r>
          </a:p>
        </p:txBody>
      </p:sp>
      <p:sp>
        <p:nvSpPr>
          <p:cNvPr id="10" name="TextBox 10"/>
          <p:cNvSpPr txBox="1"/>
          <p:nvPr/>
        </p:nvSpPr>
        <p:spPr>
          <a:xfrm>
            <a:off x="1489209" y="1400676"/>
            <a:ext cx="15107802" cy="714375"/>
          </a:xfrm>
          <a:prstGeom prst="rect">
            <a:avLst/>
          </a:prstGeom>
        </p:spPr>
        <p:txBody>
          <a:bodyPr lIns="0" tIns="0" rIns="0" bIns="0" rtlCol="0" anchor="t">
            <a:spAutoFit/>
          </a:bodyPr>
          <a:lstStyle/>
          <a:p>
            <a:pPr marL="0" lvl="0" indent="0" algn="ctr">
              <a:lnSpc>
                <a:spcPts val="5653"/>
              </a:lnSpc>
              <a:spcBef>
                <a:spcPct val="0"/>
              </a:spcBef>
            </a:pPr>
            <a:r>
              <a:rPr lang="en-US" sz="4711">
                <a:solidFill>
                  <a:srgbClr val="E3C17D"/>
                </a:solidFill>
                <a:latin typeface="Century Gothic Paneuropean Bold"/>
              </a:rPr>
              <a:t>“What’s possible”</a:t>
            </a:r>
            <a:r>
              <a:rPr lang="en-US" sz="4711">
                <a:solidFill>
                  <a:srgbClr val="FFFFFF"/>
                </a:solidFill>
                <a:latin typeface="Century Gothic Paneuropean Bold"/>
              </a:rPr>
              <a:t> Customizable Roadmap</a:t>
            </a:r>
          </a:p>
        </p:txBody>
      </p:sp>
      <p:sp>
        <p:nvSpPr>
          <p:cNvPr id="11" name="TextBox 11"/>
          <p:cNvSpPr txBox="1"/>
          <p:nvPr/>
        </p:nvSpPr>
        <p:spPr>
          <a:xfrm>
            <a:off x="5349133" y="2944261"/>
            <a:ext cx="2614397" cy="425095"/>
          </a:xfrm>
          <a:prstGeom prst="rect">
            <a:avLst/>
          </a:prstGeom>
        </p:spPr>
        <p:txBody>
          <a:bodyPr lIns="0" tIns="0" rIns="0" bIns="0" rtlCol="0" anchor="t">
            <a:spAutoFit/>
          </a:bodyPr>
          <a:lstStyle/>
          <a:p>
            <a:pPr marL="0" lvl="0" indent="0" algn="ctr">
              <a:lnSpc>
                <a:spcPts val="3385"/>
              </a:lnSpc>
              <a:spcBef>
                <a:spcPct val="0"/>
              </a:spcBef>
            </a:pPr>
            <a:r>
              <a:rPr lang="en-US" sz="2821">
                <a:solidFill>
                  <a:srgbClr val="3D3C3C"/>
                </a:solidFill>
                <a:latin typeface="Century Gothic Paneuropean Bold"/>
              </a:rPr>
              <a:t>1. Retreat</a:t>
            </a:r>
          </a:p>
        </p:txBody>
      </p:sp>
      <p:sp>
        <p:nvSpPr>
          <p:cNvPr id="12" name="TextBox 12"/>
          <p:cNvSpPr txBox="1"/>
          <p:nvPr/>
        </p:nvSpPr>
        <p:spPr>
          <a:xfrm>
            <a:off x="609600" y="4229100"/>
            <a:ext cx="2688479" cy="856260"/>
          </a:xfrm>
          <a:prstGeom prst="rect">
            <a:avLst/>
          </a:prstGeom>
        </p:spPr>
        <p:txBody>
          <a:bodyPr wrap="square" lIns="0" tIns="0" rIns="0" bIns="0" rtlCol="0" anchor="t">
            <a:spAutoFit/>
          </a:bodyPr>
          <a:lstStyle/>
          <a:p>
            <a:pPr algn="ctr">
              <a:lnSpc>
                <a:spcPts val="3385"/>
              </a:lnSpc>
              <a:spcBef>
                <a:spcPct val="0"/>
              </a:spcBef>
            </a:pPr>
            <a:r>
              <a:rPr lang="en-US" sz="2821" dirty="0">
                <a:solidFill>
                  <a:srgbClr val="3D3C3C"/>
                </a:solidFill>
                <a:latin typeface="Century Gothic Paneuropean Bold"/>
              </a:rPr>
              <a:t>Pre 1. Assessment</a:t>
            </a:r>
          </a:p>
        </p:txBody>
      </p:sp>
      <p:sp>
        <p:nvSpPr>
          <p:cNvPr id="13" name="TextBox 13"/>
          <p:cNvSpPr txBox="1"/>
          <p:nvPr/>
        </p:nvSpPr>
        <p:spPr>
          <a:xfrm>
            <a:off x="482267" y="5292321"/>
            <a:ext cx="2968400" cy="333746"/>
          </a:xfrm>
          <a:prstGeom prst="rect">
            <a:avLst/>
          </a:prstGeom>
        </p:spPr>
        <p:txBody>
          <a:bodyPr lIns="0" tIns="0" rIns="0" bIns="0" rtlCol="0" anchor="t">
            <a:spAutoFit/>
          </a:bodyPr>
          <a:lstStyle/>
          <a:p>
            <a:pPr algn="ctr">
              <a:lnSpc>
                <a:spcPts val="2690"/>
              </a:lnSpc>
            </a:pPr>
            <a:r>
              <a:rPr lang="en-US" sz="2241" dirty="0">
                <a:solidFill>
                  <a:srgbClr val="3D3C3C"/>
                </a:solidFill>
                <a:latin typeface="Century Gothic Paneuropean"/>
              </a:rPr>
              <a:t>Briefing of needs</a:t>
            </a:r>
          </a:p>
        </p:txBody>
      </p:sp>
      <p:sp>
        <p:nvSpPr>
          <p:cNvPr id="14" name="TextBox 14"/>
          <p:cNvSpPr txBox="1"/>
          <p:nvPr/>
        </p:nvSpPr>
        <p:spPr>
          <a:xfrm>
            <a:off x="4226694" y="3458320"/>
            <a:ext cx="4281720" cy="999331"/>
          </a:xfrm>
          <a:prstGeom prst="rect">
            <a:avLst/>
          </a:prstGeom>
        </p:spPr>
        <p:txBody>
          <a:bodyPr lIns="0" tIns="0" rIns="0" bIns="0" rtlCol="0" anchor="t">
            <a:spAutoFit/>
          </a:bodyPr>
          <a:lstStyle/>
          <a:p>
            <a:pPr algn="ctr">
              <a:lnSpc>
                <a:spcPts val="2690"/>
              </a:lnSpc>
            </a:pPr>
            <a:r>
              <a:rPr lang="en-US" sz="2241">
                <a:solidFill>
                  <a:srgbClr val="3D3C3C"/>
                </a:solidFill>
                <a:latin typeface="Century Gothic Paneuropean"/>
              </a:rPr>
              <a:t>A kick-off retreat </a:t>
            </a:r>
          </a:p>
          <a:p>
            <a:pPr algn="ctr">
              <a:lnSpc>
                <a:spcPts val="2690"/>
              </a:lnSpc>
              <a:spcBef>
                <a:spcPct val="0"/>
              </a:spcBef>
            </a:pPr>
            <a:r>
              <a:rPr lang="en-US" sz="2241">
                <a:solidFill>
                  <a:srgbClr val="3D3C3C"/>
                </a:solidFill>
                <a:latin typeface="Century Gothic Paneuropean"/>
              </a:rPr>
              <a:t>for all staff or the leadership team </a:t>
            </a:r>
            <a:r>
              <a:rPr lang="en-US" sz="2241">
                <a:solidFill>
                  <a:srgbClr val="3D3C3C"/>
                </a:solidFill>
                <a:latin typeface="Century Gothic Paneuropean Italics"/>
              </a:rPr>
              <a:t>(2-4 mo from now)</a:t>
            </a:r>
          </a:p>
        </p:txBody>
      </p:sp>
      <p:grpSp>
        <p:nvGrpSpPr>
          <p:cNvPr id="15" name="Group 15"/>
          <p:cNvGrpSpPr/>
          <p:nvPr/>
        </p:nvGrpSpPr>
        <p:grpSpPr>
          <a:xfrm>
            <a:off x="5840796" y="4745226"/>
            <a:ext cx="5335236" cy="1740217"/>
            <a:chOff x="0" y="0"/>
            <a:chExt cx="1566999" cy="511115"/>
          </a:xfrm>
        </p:grpSpPr>
        <p:sp>
          <p:nvSpPr>
            <p:cNvPr id="16" name="Freeform 16"/>
            <p:cNvSpPr/>
            <p:nvPr/>
          </p:nvSpPr>
          <p:spPr>
            <a:xfrm>
              <a:off x="0" y="0"/>
              <a:ext cx="1567000" cy="511115"/>
            </a:xfrm>
            <a:custGeom>
              <a:avLst/>
              <a:gdLst/>
              <a:ahLst/>
              <a:cxnLst/>
              <a:rect l="l" t="t" r="r" b="b"/>
              <a:pathLst>
                <a:path w="1567000" h="511115">
                  <a:moveTo>
                    <a:pt x="0" y="0"/>
                  </a:moveTo>
                  <a:lnTo>
                    <a:pt x="1567000" y="0"/>
                  </a:lnTo>
                  <a:lnTo>
                    <a:pt x="1567000" y="511115"/>
                  </a:lnTo>
                  <a:lnTo>
                    <a:pt x="0" y="511115"/>
                  </a:lnTo>
                  <a:close/>
                </a:path>
              </a:pathLst>
            </a:custGeom>
            <a:solidFill>
              <a:srgbClr val="F5F2EF"/>
            </a:solidFill>
          </p:spPr>
          <p:txBody>
            <a:bodyPr/>
            <a:lstStyle/>
            <a:p>
              <a:endParaRPr lang="en-US"/>
            </a:p>
          </p:txBody>
        </p:sp>
        <p:sp>
          <p:nvSpPr>
            <p:cNvPr id="17" name="TextBox 17"/>
            <p:cNvSpPr txBox="1"/>
            <p:nvPr/>
          </p:nvSpPr>
          <p:spPr>
            <a:xfrm>
              <a:off x="0" y="-38100"/>
              <a:ext cx="1566999" cy="549215"/>
            </a:xfrm>
            <a:prstGeom prst="rect">
              <a:avLst/>
            </a:prstGeom>
          </p:spPr>
          <p:txBody>
            <a:bodyPr lIns="50800" tIns="50800" rIns="50800" bIns="50800" rtlCol="0" anchor="ctr"/>
            <a:lstStyle/>
            <a:p>
              <a:pPr algn="ctr">
                <a:lnSpc>
                  <a:spcPts val="1874"/>
                </a:lnSpc>
              </a:pPr>
              <a:endParaRPr/>
            </a:p>
          </p:txBody>
        </p:sp>
      </p:grpSp>
      <p:sp>
        <p:nvSpPr>
          <p:cNvPr id="18" name="TextBox 18"/>
          <p:cNvSpPr txBox="1"/>
          <p:nvPr/>
        </p:nvSpPr>
        <p:spPr>
          <a:xfrm>
            <a:off x="7254436" y="4860259"/>
            <a:ext cx="2614397" cy="425095"/>
          </a:xfrm>
          <a:prstGeom prst="rect">
            <a:avLst/>
          </a:prstGeom>
        </p:spPr>
        <p:txBody>
          <a:bodyPr lIns="0" tIns="0" rIns="0" bIns="0" rtlCol="0" anchor="t">
            <a:spAutoFit/>
          </a:bodyPr>
          <a:lstStyle/>
          <a:p>
            <a:pPr marL="0" lvl="0" indent="0" algn="ctr">
              <a:lnSpc>
                <a:spcPts val="3385"/>
              </a:lnSpc>
              <a:spcBef>
                <a:spcPct val="0"/>
              </a:spcBef>
            </a:pPr>
            <a:r>
              <a:rPr lang="en-US" sz="2821">
                <a:solidFill>
                  <a:srgbClr val="3D3C3C"/>
                </a:solidFill>
                <a:latin typeface="Century Gothic Paneuropean Bold"/>
              </a:rPr>
              <a:t>2.  Identify</a:t>
            </a:r>
          </a:p>
        </p:txBody>
      </p:sp>
      <p:sp>
        <p:nvSpPr>
          <p:cNvPr id="19" name="TextBox 19"/>
          <p:cNvSpPr txBox="1"/>
          <p:nvPr/>
        </p:nvSpPr>
        <p:spPr>
          <a:xfrm>
            <a:off x="5993187" y="5371079"/>
            <a:ext cx="5030454" cy="679994"/>
          </a:xfrm>
          <a:prstGeom prst="rect">
            <a:avLst/>
          </a:prstGeom>
        </p:spPr>
        <p:txBody>
          <a:bodyPr lIns="0" tIns="0" rIns="0" bIns="0" rtlCol="0" anchor="t">
            <a:spAutoFit/>
          </a:bodyPr>
          <a:lstStyle/>
          <a:p>
            <a:pPr algn="ctr">
              <a:lnSpc>
                <a:spcPts val="2690"/>
              </a:lnSpc>
            </a:pPr>
            <a:r>
              <a:rPr lang="en-US" sz="2241" dirty="0">
                <a:solidFill>
                  <a:srgbClr val="3D3C3C"/>
                </a:solidFill>
                <a:latin typeface="Century Gothic Paneuropean"/>
              </a:rPr>
              <a:t>Identify high-potential leaders &amp; individuals for 1:1 coaching.</a:t>
            </a:r>
          </a:p>
        </p:txBody>
      </p:sp>
      <p:grpSp>
        <p:nvGrpSpPr>
          <p:cNvPr id="20" name="Group 20"/>
          <p:cNvGrpSpPr/>
          <p:nvPr/>
        </p:nvGrpSpPr>
        <p:grpSpPr>
          <a:xfrm>
            <a:off x="7826285" y="6614637"/>
            <a:ext cx="7669265" cy="1740217"/>
            <a:chOff x="0" y="0"/>
            <a:chExt cx="2252522" cy="511115"/>
          </a:xfrm>
        </p:grpSpPr>
        <p:sp>
          <p:nvSpPr>
            <p:cNvPr id="21" name="Freeform 21"/>
            <p:cNvSpPr/>
            <p:nvPr/>
          </p:nvSpPr>
          <p:spPr>
            <a:xfrm>
              <a:off x="0" y="0"/>
              <a:ext cx="2252522" cy="511115"/>
            </a:xfrm>
            <a:custGeom>
              <a:avLst/>
              <a:gdLst/>
              <a:ahLst/>
              <a:cxnLst/>
              <a:rect l="l" t="t" r="r" b="b"/>
              <a:pathLst>
                <a:path w="2252522" h="511115">
                  <a:moveTo>
                    <a:pt x="0" y="0"/>
                  </a:moveTo>
                  <a:lnTo>
                    <a:pt x="2252522" y="0"/>
                  </a:lnTo>
                  <a:lnTo>
                    <a:pt x="2252522" y="511115"/>
                  </a:lnTo>
                  <a:lnTo>
                    <a:pt x="0" y="511115"/>
                  </a:lnTo>
                  <a:close/>
                </a:path>
              </a:pathLst>
            </a:custGeom>
            <a:solidFill>
              <a:srgbClr val="F5F2EF"/>
            </a:solidFill>
          </p:spPr>
          <p:txBody>
            <a:bodyPr/>
            <a:lstStyle/>
            <a:p>
              <a:endParaRPr lang="en-US"/>
            </a:p>
          </p:txBody>
        </p:sp>
        <p:sp>
          <p:nvSpPr>
            <p:cNvPr id="22" name="TextBox 22"/>
            <p:cNvSpPr txBox="1"/>
            <p:nvPr/>
          </p:nvSpPr>
          <p:spPr>
            <a:xfrm>
              <a:off x="0" y="-38100"/>
              <a:ext cx="2252522" cy="549215"/>
            </a:xfrm>
            <a:prstGeom prst="rect">
              <a:avLst/>
            </a:prstGeom>
          </p:spPr>
          <p:txBody>
            <a:bodyPr lIns="50800" tIns="50800" rIns="50800" bIns="50800" rtlCol="0" anchor="ctr"/>
            <a:lstStyle/>
            <a:p>
              <a:pPr algn="ctr">
                <a:lnSpc>
                  <a:spcPts val="1874"/>
                </a:lnSpc>
              </a:pPr>
              <a:endParaRPr/>
            </a:p>
          </p:txBody>
        </p:sp>
      </p:grpSp>
      <p:sp>
        <p:nvSpPr>
          <p:cNvPr id="23" name="TextBox 23"/>
          <p:cNvSpPr txBox="1"/>
          <p:nvPr/>
        </p:nvSpPr>
        <p:spPr>
          <a:xfrm>
            <a:off x="10353719" y="6720564"/>
            <a:ext cx="2614397" cy="427064"/>
          </a:xfrm>
          <a:prstGeom prst="rect">
            <a:avLst/>
          </a:prstGeom>
        </p:spPr>
        <p:txBody>
          <a:bodyPr lIns="0" tIns="0" rIns="0" bIns="0" rtlCol="0" anchor="t">
            <a:spAutoFit/>
          </a:bodyPr>
          <a:lstStyle/>
          <a:p>
            <a:pPr marL="0" lvl="0" indent="0" algn="ctr">
              <a:lnSpc>
                <a:spcPts val="3385"/>
              </a:lnSpc>
              <a:spcBef>
                <a:spcPct val="0"/>
              </a:spcBef>
            </a:pPr>
            <a:r>
              <a:rPr lang="en-US" sz="2821">
                <a:solidFill>
                  <a:srgbClr val="3D3C3C"/>
                </a:solidFill>
                <a:latin typeface="Century Gothic Paneuropean Bold"/>
              </a:rPr>
              <a:t>3. Plan</a:t>
            </a:r>
          </a:p>
        </p:txBody>
      </p:sp>
      <p:grpSp>
        <p:nvGrpSpPr>
          <p:cNvPr id="24" name="Group 24"/>
          <p:cNvGrpSpPr/>
          <p:nvPr/>
        </p:nvGrpSpPr>
        <p:grpSpPr>
          <a:xfrm>
            <a:off x="10794101" y="8459629"/>
            <a:ext cx="6788499" cy="1692592"/>
            <a:chOff x="0" y="0"/>
            <a:chExt cx="1993834" cy="497127"/>
          </a:xfrm>
        </p:grpSpPr>
        <p:sp>
          <p:nvSpPr>
            <p:cNvPr id="25" name="Freeform 25"/>
            <p:cNvSpPr/>
            <p:nvPr/>
          </p:nvSpPr>
          <p:spPr>
            <a:xfrm>
              <a:off x="0" y="0"/>
              <a:ext cx="1993834" cy="497127"/>
            </a:xfrm>
            <a:custGeom>
              <a:avLst/>
              <a:gdLst/>
              <a:ahLst/>
              <a:cxnLst/>
              <a:rect l="l" t="t" r="r" b="b"/>
              <a:pathLst>
                <a:path w="1993834" h="497127">
                  <a:moveTo>
                    <a:pt x="0" y="0"/>
                  </a:moveTo>
                  <a:lnTo>
                    <a:pt x="1993834" y="0"/>
                  </a:lnTo>
                  <a:lnTo>
                    <a:pt x="1993834" y="497127"/>
                  </a:lnTo>
                  <a:lnTo>
                    <a:pt x="0" y="497127"/>
                  </a:lnTo>
                  <a:close/>
                </a:path>
              </a:pathLst>
            </a:custGeom>
            <a:solidFill>
              <a:srgbClr val="F5F2EF"/>
            </a:solidFill>
          </p:spPr>
          <p:txBody>
            <a:bodyPr/>
            <a:lstStyle/>
            <a:p>
              <a:endParaRPr lang="en-US"/>
            </a:p>
          </p:txBody>
        </p:sp>
        <p:sp>
          <p:nvSpPr>
            <p:cNvPr id="26" name="TextBox 26"/>
            <p:cNvSpPr txBox="1"/>
            <p:nvPr/>
          </p:nvSpPr>
          <p:spPr>
            <a:xfrm>
              <a:off x="0" y="-38100"/>
              <a:ext cx="1993834" cy="535227"/>
            </a:xfrm>
            <a:prstGeom prst="rect">
              <a:avLst/>
            </a:prstGeom>
          </p:spPr>
          <p:txBody>
            <a:bodyPr lIns="50800" tIns="50800" rIns="50800" bIns="50800" rtlCol="0" anchor="ctr"/>
            <a:lstStyle/>
            <a:p>
              <a:pPr algn="ctr">
                <a:lnSpc>
                  <a:spcPts val="1874"/>
                </a:lnSpc>
              </a:pPr>
              <a:endParaRPr/>
            </a:p>
          </p:txBody>
        </p:sp>
      </p:grpSp>
      <p:sp>
        <p:nvSpPr>
          <p:cNvPr id="27" name="TextBox 27"/>
          <p:cNvSpPr txBox="1"/>
          <p:nvPr/>
        </p:nvSpPr>
        <p:spPr>
          <a:xfrm>
            <a:off x="12881152" y="8662598"/>
            <a:ext cx="2614397" cy="425095"/>
          </a:xfrm>
          <a:prstGeom prst="rect">
            <a:avLst/>
          </a:prstGeom>
        </p:spPr>
        <p:txBody>
          <a:bodyPr lIns="0" tIns="0" rIns="0" bIns="0" rtlCol="0" anchor="t">
            <a:spAutoFit/>
          </a:bodyPr>
          <a:lstStyle/>
          <a:p>
            <a:pPr marL="0" lvl="0" indent="0" algn="ctr">
              <a:lnSpc>
                <a:spcPts val="3385"/>
              </a:lnSpc>
              <a:spcBef>
                <a:spcPct val="0"/>
              </a:spcBef>
            </a:pPr>
            <a:r>
              <a:rPr lang="en-US" sz="2821" dirty="0">
                <a:solidFill>
                  <a:srgbClr val="3D3C3C"/>
                </a:solidFill>
                <a:latin typeface="Century Gothic Paneuropean Bold"/>
              </a:rPr>
              <a:t>4. Strategize</a:t>
            </a:r>
          </a:p>
        </p:txBody>
      </p:sp>
      <p:sp>
        <p:nvSpPr>
          <p:cNvPr id="28" name="TextBox 28"/>
          <p:cNvSpPr txBox="1"/>
          <p:nvPr/>
        </p:nvSpPr>
        <p:spPr>
          <a:xfrm>
            <a:off x="12470772" y="9192469"/>
            <a:ext cx="3905350" cy="333110"/>
          </a:xfrm>
          <a:prstGeom prst="rect">
            <a:avLst/>
          </a:prstGeom>
        </p:spPr>
        <p:txBody>
          <a:bodyPr lIns="0" tIns="0" rIns="0" bIns="0" rtlCol="0" anchor="t">
            <a:spAutoFit/>
          </a:bodyPr>
          <a:lstStyle/>
          <a:p>
            <a:pPr algn="ctr">
              <a:lnSpc>
                <a:spcPts val="2690"/>
              </a:lnSpc>
              <a:spcBef>
                <a:spcPct val="0"/>
              </a:spcBef>
            </a:pPr>
            <a:r>
              <a:rPr lang="en-US" sz="2241">
                <a:solidFill>
                  <a:srgbClr val="3D3C3C"/>
                </a:solidFill>
                <a:latin typeface="Century Gothic Paneuropean"/>
              </a:rPr>
              <a:t>Strategic Plan Creation</a:t>
            </a:r>
          </a:p>
        </p:txBody>
      </p:sp>
      <p:sp>
        <p:nvSpPr>
          <p:cNvPr id="29" name="TextBox 29"/>
          <p:cNvSpPr txBox="1"/>
          <p:nvPr/>
        </p:nvSpPr>
        <p:spPr>
          <a:xfrm>
            <a:off x="13109327" y="9630354"/>
            <a:ext cx="2628239" cy="333110"/>
          </a:xfrm>
          <a:prstGeom prst="rect">
            <a:avLst/>
          </a:prstGeom>
        </p:spPr>
        <p:txBody>
          <a:bodyPr lIns="0" tIns="0" rIns="0" bIns="0" rtlCol="0" anchor="t">
            <a:spAutoFit/>
          </a:bodyPr>
          <a:lstStyle/>
          <a:p>
            <a:pPr algn="ctr">
              <a:lnSpc>
                <a:spcPts val="2690"/>
              </a:lnSpc>
              <a:spcBef>
                <a:spcPct val="0"/>
              </a:spcBef>
            </a:pPr>
            <a:r>
              <a:rPr lang="en-US" sz="2241">
                <a:solidFill>
                  <a:srgbClr val="3D3C3C"/>
                </a:solidFill>
                <a:latin typeface="Century Gothic Paneuropean Italics"/>
              </a:rPr>
              <a:t>(if needed)</a:t>
            </a:r>
          </a:p>
        </p:txBody>
      </p:sp>
      <p:sp>
        <p:nvSpPr>
          <p:cNvPr id="30" name="TextBox 30"/>
          <p:cNvSpPr txBox="1"/>
          <p:nvPr/>
        </p:nvSpPr>
        <p:spPr>
          <a:xfrm>
            <a:off x="7826285" y="7204778"/>
            <a:ext cx="7580842" cy="931001"/>
          </a:xfrm>
          <a:prstGeom prst="rect">
            <a:avLst/>
          </a:prstGeom>
        </p:spPr>
        <p:txBody>
          <a:bodyPr lIns="0" tIns="0" rIns="0" bIns="0" rtlCol="0" anchor="t">
            <a:spAutoFit/>
          </a:bodyPr>
          <a:lstStyle/>
          <a:p>
            <a:pPr algn="ctr">
              <a:lnSpc>
                <a:spcPts val="2690"/>
              </a:lnSpc>
            </a:pPr>
            <a:r>
              <a:rPr lang="en-US" sz="2241" dirty="0">
                <a:solidFill>
                  <a:srgbClr val="3D3C3C"/>
                </a:solidFill>
                <a:latin typeface="Century Gothic Paneuropean"/>
              </a:rPr>
              <a:t>Leadership Skill or Thriving Culture Plan: </a:t>
            </a:r>
          </a:p>
          <a:p>
            <a:pPr algn="ctr">
              <a:lnSpc>
                <a:spcPts val="2367"/>
              </a:lnSpc>
            </a:pPr>
            <a:r>
              <a:rPr lang="en-US" sz="1972" dirty="0">
                <a:solidFill>
                  <a:srgbClr val="3D3C3C"/>
                </a:solidFill>
                <a:latin typeface="Century Gothic Paneuropean"/>
              </a:rPr>
              <a:t>Leadership Academy, Quarterly Trainings</a:t>
            </a:r>
          </a:p>
          <a:p>
            <a:pPr algn="ctr">
              <a:lnSpc>
                <a:spcPts val="2367"/>
              </a:lnSpc>
              <a:spcBef>
                <a:spcPct val="0"/>
              </a:spcBef>
            </a:pPr>
            <a:r>
              <a:rPr lang="en-US" sz="1972" dirty="0">
                <a:solidFill>
                  <a:srgbClr val="3D3C3C"/>
                </a:solidFill>
                <a:latin typeface="Century Gothic Paneuropean"/>
              </a:rPr>
              <a:t>Group Coaching </a:t>
            </a:r>
            <a:r>
              <a:rPr lang="en-US" sz="1972" dirty="0">
                <a:solidFill>
                  <a:srgbClr val="3D3C3C"/>
                </a:solidFill>
                <a:latin typeface="Century Gothic Paneuropean Italics"/>
              </a:rPr>
              <a:t>(select 1 or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F45EF-331E-9487-301E-63915F11DB3F}"/>
            </a:ext>
          </a:extLst>
        </p:cNvPr>
        <p:cNvGrpSpPr/>
        <p:nvPr/>
      </p:nvGrpSpPr>
      <p:grpSpPr>
        <a:xfrm>
          <a:off x="0" y="0"/>
          <a:ext cx="0" cy="0"/>
          <a:chOff x="0" y="0"/>
          <a:chExt cx="0" cy="0"/>
        </a:xfrm>
      </p:grpSpPr>
      <p:pic>
        <p:nvPicPr>
          <p:cNvPr id="8" name="Picture 7" descr="A poster for a business meeting&#10;&#10;AI-generated content may be incorrect.">
            <a:extLst>
              <a:ext uri="{FF2B5EF4-FFF2-40B4-BE49-F238E27FC236}">
                <a16:creationId xmlns:a16="http://schemas.microsoft.com/office/drawing/2014/main" id="{022FCC11-3118-E1A9-7393-FD6CCF50DA55}"/>
              </a:ext>
            </a:extLst>
          </p:cNvPr>
          <p:cNvPicPr>
            <a:picLocks noChangeAspect="1"/>
          </p:cNvPicPr>
          <p:nvPr/>
        </p:nvPicPr>
        <p:blipFill>
          <a:blip r:embed="rId2"/>
          <a:stretch>
            <a:fillRect/>
          </a:stretch>
        </p:blipFill>
        <p:spPr>
          <a:xfrm>
            <a:off x="12399568" y="-947391"/>
            <a:ext cx="5732891" cy="7440993"/>
          </a:xfrm>
          <a:prstGeom prst="rect">
            <a:avLst/>
          </a:prstGeom>
        </p:spPr>
      </p:pic>
      <p:pic>
        <p:nvPicPr>
          <p:cNvPr id="9" name="Picture 8" descr="A poster for a company&#10;&#10;AI-generated content may be incorrect.">
            <a:extLst>
              <a:ext uri="{FF2B5EF4-FFF2-40B4-BE49-F238E27FC236}">
                <a16:creationId xmlns:a16="http://schemas.microsoft.com/office/drawing/2014/main" id="{2681139C-C881-4E9A-B472-D3E2AE25206F}"/>
              </a:ext>
            </a:extLst>
          </p:cNvPr>
          <p:cNvPicPr>
            <a:picLocks noChangeAspect="1"/>
          </p:cNvPicPr>
          <p:nvPr/>
        </p:nvPicPr>
        <p:blipFill>
          <a:blip r:embed="rId3"/>
          <a:stretch>
            <a:fillRect/>
          </a:stretch>
        </p:blipFill>
        <p:spPr>
          <a:xfrm>
            <a:off x="-127263" y="-1256863"/>
            <a:ext cx="6283860" cy="8035892"/>
          </a:xfrm>
          <a:prstGeom prst="rect">
            <a:avLst/>
          </a:prstGeom>
        </p:spPr>
      </p:pic>
      <p:pic>
        <p:nvPicPr>
          <p:cNvPr id="10" name="Picture 9" descr="A flyer with people talking to each other&#10;&#10;AI-generated content may be incorrect.">
            <a:extLst>
              <a:ext uri="{FF2B5EF4-FFF2-40B4-BE49-F238E27FC236}">
                <a16:creationId xmlns:a16="http://schemas.microsoft.com/office/drawing/2014/main" id="{BAB60E63-1A61-06FE-1DA4-A12E616A7FDF}"/>
              </a:ext>
            </a:extLst>
          </p:cNvPr>
          <p:cNvPicPr>
            <a:picLocks noChangeAspect="1"/>
          </p:cNvPicPr>
          <p:nvPr/>
        </p:nvPicPr>
        <p:blipFill>
          <a:blip r:embed="rId4"/>
          <a:stretch>
            <a:fillRect/>
          </a:stretch>
        </p:blipFill>
        <p:spPr>
          <a:xfrm>
            <a:off x="6324600" y="-1333500"/>
            <a:ext cx="6023727" cy="7795950"/>
          </a:xfrm>
          <a:prstGeom prst="rect">
            <a:avLst/>
          </a:prstGeom>
        </p:spPr>
      </p:pic>
      <p:pic>
        <p:nvPicPr>
          <p:cNvPr id="7" name="Picture 6" descr="A flyer with people in a meeting&#10;&#10;AI-generated content may be incorrect.">
            <a:extLst>
              <a:ext uri="{FF2B5EF4-FFF2-40B4-BE49-F238E27FC236}">
                <a16:creationId xmlns:a16="http://schemas.microsoft.com/office/drawing/2014/main" id="{12E57D2E-DCED-CA97-F7E0-ED1E86C517F0}"/>
              </a:ext>
            </a:extLst>
          </p:cNvPr>
          <p:cNvPicPr>
            <a:picLocks noChangeAspect="1"/>
          </p:cNvPicPr>
          <p:nvPr/>
        </p:nvPicPr>
        <p:blipFill>
          <a:blip r:embed="rId5"/>
          <a:stretch>
            <a:fillRect/>
          </a:stretch>
        </p:blipFill>
        <p:spPr>
          <a:xfrm>
            <a:off x="6324600" y="4305300"/>
            <a:ext cx="6009587" cy="7907784"/>
          </a:xfrm>
          <a:prstGeom prst="rect">
            <a:avLst/>
          </a:prstGeom>
        </p:spPr>
      </p:pic>
      <p:pic>
        <p:nvPicPr>
          <p:cNvPr id="5" name="Picture 4" descr="A flyer with people talking to each other&#10;&#10;AI-generated content may be incorrect.">
            <a:extLst>
              <a:ext uri="{FF2B5EF4-FFF2-40B4-BE49-F238E27FC236}">
                <a16:creationId xmlns:a16="http://schemas.microsoft.com/office/drawing/2014/main" id="{D9F7D82D-51DB-5A44-98E9-162C7EE836E7}"/>
              </a:ext>
            </a:extLst>
          </p:cNvPr>
          <p:cNvPicPr>
            <a:picLocks noChangeAspect="1"/>
          </p:cNvPicPr>
          <p:nvPr/>
        </p:nvPicPr>
        <p:blipFill>
          <a:blip r:embed="rId6"/>
          <a:stretch>
            <a:fillRect/>
          </a:stretch>
        </p:blipFill>
        <p:spPr>
          <a:xfrm>
            <a:off x="353507" y="4819640"/>
            <a:ext cx="5421308" cy="7186079"/>
          </a:xfrm>
          <a:prstGeom prst="rect">
            <a:avLst/>
          </a:prstGeom>
        </p:spPr>
      </p:pic>
      <p:pic>
        <p:nvPicPr>
          <p:cNvPr id="6" name="Picture 5" descr="A poster of a person standing in front of a group of people&#10;&#10;AI-generated content may be incorrect.">
            <a:extLst>
              <a:ext uri="{FF2B5EF4-FFF2-40B4-BE49-F238E27FC236}">
                <a16:creationId xmlns:a16="http://schemas.microsoft.com/office/drawing/2014/main" id="{E9FAAEF9-78BA-6AC2-614A-BF297EBA040C}"/>
              </a:ext>
            </a:extLst>
          </p:cNvPr>
          <p:cNvPicPr>
            <a:picLocks noChangeAspect="1"/>
          </p:cNvPicPr>
          <p:nvPr/>
        </p:nvPicPr>
        <p:blipFill>
          <a:blip r:embed="rId7"/>
          <a:stretch>
            <a:fillRect/>
          </a:stretch>
        </p:blipFill>
        <p:spPr>
          <a:xfrm>
            <a:off x="12432566" y="4655143"/>
            <a:ext cx="6147665" cy="8004056"/>
          </a:xfrm>
          <a:prstGeom prst="rect">
            <a:avLst/>
          </a:prstGeom>
        </p:spPr>
      </p:pic>
    </p:spTree>
    <p:extLst>
      <p:ext uri="{BB962C8B-B14F-4D97-AF65-F5344CB8AC3E}">
        <p14:creationId xmlns:p14="http://schemas.microsoft.com/office/powerpoint/2010/main" val="3713863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2EF"/>
        </a:solidFill>
        <a:effectLst/>
      </p:bgPr>
    </p:bg>
    <p:spTree>
      <p:nvGrpSpPr>
        <p:cNvPr id="1" name=""/>
        <p:cNvGrpSpPr/>
        <p:nvPr/>
      </p:nvGrpSpPr>
      <p:grpSpPr>
        <a:xfrm>
          <a:off x="0" y="0"/>
          <a:ext cx="0" cy="0"/>
          <a:chOff x="0" y="0"/>
          <a:chExt cx="0" cy="0"/>
        </a:xfrm>
      </p:grpSpPr>
      <p:sp>
        <p:nvSpPr>
          <p:cNvPr id="2" name="Freeform 2"/>
          <p:cNvSpPr/>
          <p:nvPr/>
        </p:nvSpPr>
        <p:spPr>
          <a:xfrm>
            <a:off x="6935387" y="1028700"/>
            <a:ext cx="5094895" cy="5691002"/>
          </a:xfrm>
          <a:custGeom>
            <a:avLst/>
            <a:gdLst/>
            <a:ahLst/>
            <a:cxnLst/>
            <a:rect l="l" t="t" r="r" b="b"/>
            <a:pathLst>
              <a:path w="5094895" h="5691002">
                <a:moveTo>
                  <a:pt x="0" y="0"/>
                </a:moveTo>
                <a:lnTo>
                  <a:pt x="5094895" y="0"/>
                </a:lnTo>
                <a:lnTo>
                  <a:pt x="5094895" y="5691002"/>
                </a:lnTo>
                <a:lnTo>
                  <a:pt x="0" y="5691002"/>
                </a:lnTo>
                <a:lnTo>
                  <a:pt x="0" y="0"/>
                </a:lnTo>
                <a:close/>
              </a:path>
            </a:pathLst>
          </a:custGeom>
          <a:blipFill>
            <a:blip r:embed="rId3">
              <a:alphaModFix amt="7999"/>
            </a:blip>
            <a:stretch>
              <a:fillRect r="-262455"/>
            </a:stretch>
          </a:blipFill>
        </p:spPr>
        <p:txBody>
          <a:bodyPr/>
          <a:lstStyle/>
          <a:p>
            <a:endParaRPr lang="en-US"/>
          </a:p>
        </p:txBody>
      </p:sp>
      <p:grpSp>
        <p:nvGrpSpPr>
          <p:cNvPr id="3" name="Group 3"/>
          <p:cNvGrpSpPr/>
          <p:nvPr/>
        </p:nvGrpSpPr>
        <p:grpSpPr>
          <a:xfrm rot="5400000">
            <a:off x="8492392" y="-4813235"/>
            <a:ext cx="890772" cy="17216767"/>
            <a:chOff x="0" y="0"/>
            <a:chExt cx="234607" cy="4534457"/>
          </a:xfrm>
        </p:grpSpPr>
        <p:sp>
          <p:nvSpPr>
            <p:cNvPr id="4" name="Freeform 4"/>
            <p:cNvSpPr/>
            <p:nvPr/>
          </p:nvSpPr>
          <p:spPr>
            <a:xfrm>
              <a:off x="0" y="0"/>
              <a:ext cx="234607" cy="4534457"/>
            </a:xfrm>
            <a:custGeom>
              <a:avLst/>
              <a:gdLst/>
              <a:ahLst/>
              <a:cxnLst/>
              <a:rect l="l" t="t" r="r" b="b"/>
              <a:pathLst>
                <a:path w="234607" h="4534457">
                  <a:moveTo>
                    <a:pt x="0" y="0"/>
                  </a:moveTo>
                  <a:lnTo>
                    <a:pt x="234607" y="0"/>
                  </a:lnTo>
                  <a:lnTo>
                    <a:pt x="234607" y="4534457"/>
                  </a:lnTo>
                  <a:lnTo>
                    <a:pt x="0" y="4534457"/>
                  </a:lnTo>
                  <a:close/>
                </a:path>
              </a:pathLst>
            </a:custGeom>
            <a:solidFill>
              <a:srgbClr val="E3C17D"/>
            </a:solidFill>
          </p:spPr>
          <p:txBody>
            <a:bodyPr/>
            <a:lstStyle/>
            <a:p>
              <a:endParaRPr lang="en-US"/>
            </a:p>
          </p:txBody>
        </p:sp>
        <p:sp>
          <p:nvSpPr>
            <p:cNvPr id="5" name="TextBox 5"/>
            <p:cNvSpPr txBox="1"/>
            <p:nvPr/>
          </p:nvSpPr>
          <p:spPr>
            <a:xfrm>
              <a:off x="0" y="-38100"/>
              <a:ext cx="234607" cy="4572557"/>
            </a:xfrm>
            <a:prstGeom prst="rect">
              <a:avLst/>
            </a:prstGeom>
          </p:spPr>
          <p:txBody>
            <a:bodyPr lIns="50800" tIns="50800" rIns="50800" bIns="50800" rtlCol="0" anchor="ctr"/>
            <a:lstStyle/>
            <a:p>
              <a:pPr algn="ctr">
                <a:lnSpc>
                  <a:spcPts val="1874"/>
                </a:lnSpc>
              </a:pPr>
              <a:endParaRPr/>
            </a:p>
          </p:txBody>
        </p:sp>
      </p:grpSp>
      <p:sp>
        <p:nvSpPr>
          <p:cNvPr id="6" name="TextBox 6"/>
          <p:cNvSpPr txBox="1"/>
          <p:nvPr/>
        </p:nvSpPr>
        <p:spPr>
          <a:xfrm>
            <a:off x="5950200" y="82687"/>
            <a:ext cx="12160166" cy="2066925"/>
          </a:xfrm>
          <a:prstGeom prst="rect">
            <a:avLst/>
          </a:prstGeom>
        </p:spPr>
        <p:txBody>
          <a:bodyPr lIns="0" tIns="0" rIns="0" bIns="0" rtlCol="0" anchor="t">
            <a:spAutoFit/>
          </a:bodyPr>
          <a:lstStyle/>
          <a:p>
            <a:pPr algn="ctr">
              <a:lnSpc>
                <a:spcPts val="8104"/>
              </a:lnSpc>
            </a:pPr>
            <a:r>
              <a:rPr lang="en-US" sz="6753">
                <a:solidFill>
                  <a:srgbClr val="007DA4"/>
                </a:solidFill>
                <a:latin typeface="Century Gothic Paneuropean Bold"/>
              </a:rPr>
              <a:t>6 CLIENTS, SERVICES BREAKDOWN</a:t>
            </a:r>
          </a:p>
        </p:txBody>
      </p:sp>
      <p:sp>
        <p:nvSpPr>
          <p:cNvPr id="7" name="TextBox 7"/>
          <p:cNvSpPr txBox="1"/>
          <p:nvPr/>
        </p:nvSpPr>
        <p:spPr>
          <a:xfrm>
            <a:off x="329394" y="3603935"/>
            <a:ext cx="6244154" cy="382427"/>
          </a:xfrm>
          <a:prstGeom prst="rect">
            <a:avLst/>
          </a:prstGeom>
        </p:spPr>
        <p:txBody>
          <a:bodyPr lIns="0" tIns="0" rIns="0" bIns="0" rtlCol="0" anchor="t">
            <a:spAutoFit/>
          </a:bodyPr>
          <a:lstStyle/>
          <a:p>
            <a:pPr algn="ctr">
              <a:lnSpc>
                <a:spcPts val="3048"/>
              </a:lnSpc>
            </a:pPr>
            <a:r>
              <a:rPr lang="en-US" sz="2540">
                <a:solidFill>
                  <a:srgbClr val="3D3C3C"/>
                </a:solidFill>
                <a:latin typeface="Century Gothic Paneuropean Bold"/>
              </a:rPr>
              <a:t>ASPEY, WATKINS &amp; DIESEL</a:t>
            </a:r>
          </a:p>
        </p:txBody>
      </p:sp>
      <p:grpSp>
        <p:nvGrpSpPr>
          <p:cNvPr id="8" name="Group 8"/>
          <p:cNvGrpSpPr/>
          <p:nvPr/>
        </p:nvGrpSpPr>
        <p:grpSpPr>
          <a:xfrm rot="5400000">
            <a:off x="8492392" y="-3691115"/>
            <a:ext cx="890772" cy="17216767"/>
            <a:chOff x="0" y="0"/>
            <a:chExt cx="234607" cy="4534457"/>
          </a:xfrm>
        </p:grpSpPr>
        <p:sp>
          <p:nvSpPr>
            <p:cNvPr id="9" name="Freeform 9"/>
            <p:cNvSpPr/>
            <p:nvPr/>
          </p:nvSpPr>
          <p:spPr>
            <a:xfrm>
              <a:off x="0" y="0"/>
              <a:ext cx="234607" cy="4534457"/>
            </a:xfrm>
            <a:custGeom>
              <a:avLst/>
              <a:gdLst/>
              <a:ahLst/>
              <a:cxnLst/>
              <a:rect l="l" t="t" r="r" b="b"/>
              <a:pathLst>
                <a:path w="234607" h="4534457">
                  <a:moveTo>
                    <a:pt x="0" y="0"/>
                  </a:moveTo>
                  <a:lnTo>
                    <a:pt x="234607" y="0"/>
                  </a:lnTo>
                  <a:lnTo>
                    <a:pt x="234607" y="4534457"/>
                  </a:lnTo>
                  <a:lnTo>
                    <a:pt x="0" y="4534457"/>
                  </a:lnTo>
                  <a:close/>
                </a:path>
              </a:pathLst>
            </a:custGeom>
            <a:solidFill>
              <a:srgbClr val="E3C17D"/>
            </a:solidFill>
          </p:spPr>
          <p:txBody>
            <a:bodyPr/>
            <a:lstStyle/>
            <a:p>
              <a:endParaRPr lang="en-US"/>
            </a:p>
          </p:txBody>
        </p:sp>
        <p:sp>
          <p:nvSpPr>
            <p:cNvPr id="10" name="TextBox 10"/>
            <p:cNvSpPr txBox="1"/>
            <p:nvPr/>
          </p:nvSpPr>
          <p:spPr>
            <a:xfrm>
              <a:off x="0" y="-38100"/>
              <a:ext cx="234607" cy="4572557"/>
            </a:xfrm>
            <a:prstGeom prst="rect">
              <a:avLst/>
            </a:prstGeom>
          </p:spPr>
          <p:txBody>
            <a:bodyPr lIns="50800" tIns="50800" rIns="50800" bIns="50800" rtlCol="0" anchor="ctr"/>
            <a:lstStyle/>
            <a:p>
              <a:pPr algn="ctr">
                <a:lnSpc>
                  <a:spcPts val="1874"/>
                </a:lnSpc>
              </a:pPr>
              <a:endParaRPr/>
            </a:p>
          </p:txBody>
        </p:sp>
      </p:grpSp>
      <p:sp>
        <p:nvSpPr>
          <p:cNvPr id="11" name="TextBox 11"/>
          <p:cNvSpPr txBox="1"/>
          <p:nvPr/>
        </p:nvSpPr>
        <p:spPr>
          <a:xfrm>
            <a:off x="329394" y="4726055"/>
            <a:ext cx="6244154" cy="382427"/>
          </a:xfrm>
          <a:prstGeom prst="rect">
            <a:avLst/>
          </a:prstGeom>
        </p:spPr>
        <p:txBody>
          <a:bodyPr lIns="0" tIns="0" rIns="0" bIns="0" rtlCol="0" anchor="t">
            <a:spAutoFit/>
          </a:bodyPr>
          <a:lstStyle/>
          <a:p>
            <a:pPr algn="ctr">
              <a:lnSpc>
                <a:spcPts val="3048"/>
              </a:lnSpc>
            </a:pPr>
            <a:r>
              <a:rPr lang="en-US" sz="2540">
                <a:solidFill>
                  <a:srgbClr val="3D3C3C"/>
                </a:solidFill>
                <a:latin typeface="Century Gothic Paneuropean Bold"/>
              </a:rPr>
              <a:t>CITY OF FLAGSTAFF</a:t>
            </a:r>
          </a:p>
        </p:txBody>
      </p:sp>
      <p:grpSp>
        <p:nvGrpSpPr>
          <p:cNvPr id="12" name="Group 12"/>
          <p:cNvGrpSpPr/>
          <p:nvPr/>
        </p:nvGrpSpPr>
        <p:grpSpPr>
          <a:xfrm rot="5400000">
            <a:off x="8492392" y="-2554712"/>
            <a:ext cx="890772" cy="17216767"/>
            <a:chOff x="0" y="0"/>
            <a:chExt cx="234607" cy="4534457"/>
          </a:xfrm>
        </p:grpSpPr>
        <p:sp>
          <p:nvSpPr>
            <p:cNvPr id="13" name="Freeform 13"/>
            <p:cNvSpPr/>
            <p:nvPr/>
          </p:nvSpPr>
          <p:spPr>
            <a:xfrm>
              <a:off x="0" y="0"/>
              <a:ext cx="234607" cy="4534457"/>
            </a:xfrm>
            <a:custGeom>
              <a:avLst/>
              <a:gdLst/>
              <a:ahLst/>
              <a:cxnLst/>
              <a:rect l="l" t="t" r="r" b="b"/>
              <a:pathLst>
                <a:path w="234607" h="4534457">
                  <a:moveTo>
                    <a:pt x="0" y="0"/>
                  </a:moveTo>
                  <a:lnTo>
                    <a:pt x="234607" y="0"/>
                  </a:lnTo>
                  <a:lnTo>
                    <a:pt x="234607" y="4534457"/>
                  </a:lnTo>
                  <a:lnTo>
                    <a:pt x="0" y="4534457"/>
                  </a:lnTo>
                  <a:close/>
                </a:path>
              </a:pathLst>
            </a:custGeom>
            <a:solidFill>
              <a:srgbClr val="E3C17D"/>
            </a:solidFill>
          </p:spPr>
          <p:txBody>
            <a:bodyPr/>
            <a:lstStyle/>
            <a:p>
              <a:endParaRPr lang="en-US"/>
            </a:p>
          </p:txBody>
        </p:sp>
        <p:sp>
          <p:nvSpPr>
            <p:cNvPr id="14" name="TextBox 14"/>
            <p:cNvSpPr txBox="1"/>
            <p:nvPr/>
          </p:nvSpPr>
          <p:spPr>
            <a:xfrm>
              <a:off x="0" y="-38100"/>
              <a:ext cx="234607" cy="4572557"/>
            </a:xfrm>
            <a:prstGeom prst="rect">
              <a:avLst/>
            </a:prstGeom>
          </p:spPr>
          <p:txBody>
            <a:bodyPr lIns="50800" tIns="50800" rIns="50800" bIns="50800" rtlCol="0" anchor="ctr"/>
            <a:lstStyle/>
            <a:p>
              <a:pPr algn="ctr">
                <a:lnSpc>
                  <a:spcPts val="1874"/>
                </a:lnSpc>
              </a:pPr>
              <a:endParaRPr/>
            </a:p>
          </p:txBody>
        </p:sp>
      </p:grpSp>
      <p:sp>
        <p:nvSpPr>
          <p:cNvPr id="15" name="TextBox 15"/>
          <p:cNvSpPr txBox="1"/>
          <p:nvPr/>
        </p:nvSpPr>
        <p:spPr>
          <a:xfrm>
            <a:off x="329394" y="5678623"/>
            <a:ext cx="6244154" cy="764854"/>
          </a:xfrm>
          <a:prstGeom prst="rect">
            <a:avLst/>
          </a:prstGeom>
        </p:spPr>
        <p:txBody>
          <a:bodyPr lIns="0" tIns="0" rIns="0" bIns="0" rtlCol="0" anchor="t">
            <a:spAutoFit/>
          </a:bodyPr>
          <a:lstStyle/>
          <a:p>
            <a:pPr algn="ctr">
              <a:lnSpc>
                <a:spcPts val="3048"/>
              </a:lnSpc>
            </a:pPr>
            <a:r>
              <a:rPr lang="en-US" sz="2540">
                <a:solidFill>
                  <a:srgbClr val="3D3C3C"/>
                </a:solidFill>
                <a:latin typeface="Century Gothic Paneuropean Bold"/>
              </a:rPr>
              <a:t>LEWIS MASON THURSTON </a:t>
            </a:r>
          </a:p>
          <a:p>
            <a:pPr algn="ctr">
              <a:lnSpc>
                <a:spcPts val="3048"/>
              </a:lnSpc>
            </a:pPr>
            <a:r>
              <a:rPr lang="en-US" sz="2540">
                <a:solidFill>
                  <a:srgbClr val="3D3C3C"/>
                </a:solidFill>
                <a:latin typeface="Century Gothic Paneuropean Bold"/>
              </a:rPr>
              <a:t>Area Agency on Aging</a:t>
            </a:r>
          </a:p>
        </p:txBody>
      </p:sp>
      <p:grpSp>
        <p:nvGrpSpPr>
          <p:cNvPr id="16" name="Group 16"/>
          <p:cNvGrpSpPr/>
          <p:nvPr/>
        </p:nvGrpSpPr>
        <p:grpSpPr>
          <a:xfrm rot="5400000">
            <a:off x="8492392" y="-1443296"/>
            <a:ext cx="890772" cy="17216767"/>
            <a:chOff x="0" y="0"/>
            <a:chExt cx="234607" cy="4534457"/>
          </a:xfrm>
        </p:grpSpPr>
        <p:sp>
          <p:nvSpPr>
            <p:cNvPr id="17" name="Freeform 17"/>
            <p:cNvSpPr/>
            <p:nvPr/>
          </p:nvSpPr>
          <p:spPr>
            <a:xfrm>
              <a:off x="0" y="0"/>
              <a:ext cx="234607" cy="4534457"/>
            </a:xfrm>
            <a:custGeom>
              <a:avLst/>
              <a:gdLst/>
              <a:ahLst/>
              <a:cxnLst/>
              <a:rect l="l" t="t" r="r" b="b"/>
              <a:pathLst>
                <a:path w="234607" h="4534457">
                  <a:moveTo>
                    <a:pt x="0" y="0"/>
                  </a:moveTo>
                  <a:lnTo>
                    <a:pt x="234607" y="0"/>
                  </a:lnTo>
                  <a:lnTo>
                    <a:pt x="234607" y="4534457"/>
                  </a:lnTo>
                  <a:lnTo>
                    <a:pt x="0" y="4534457"/>
                  </a:lnTo>
                  <a:close/>
                </a:path>
              </a:pathLst>
            </a:custGeom>
            <a:solidFill>
              <a:srgbClr val="E3C17D"/>
            </a:solidFill>
          </p:spPr>
          <p:txBody>
            <a:bodyPr/>
            <a:lstStyle/>
            <a:p>
              <a:endParaRPr lang="en-US"/>
            </a:p>
          </p:txBody>
        </p:sp>
        <p:sp>
          <p:nvSpPr>
            <p:cNvPr id="18" name="TextBox 18"/>
            <p:cNvSpPr txBox="1"/>
            <p:nvPr/>
          </p:nvSpPr>
          <p:spPr>
            <a:xfrm>
              <a:off x="0" y="-38100"/>
              <a:ext cx="234607" cy="4572557"/>
            </a:xfrm>
            <a:prstGeom prst="rect">
              <a:avLst/>
            </a:prstGeom>
          </p:spPr>
          <p:txBody>
            <a:bodyPr lIns="50800" tIns="50800" rIns="50800" bIns="50800" rtlCol="0" anchor="ctr"/>
            <a:lstStyle/>
            <a:p>
              <a:pPr algn="ctr">
                <a:lnSpc>
                  <a:spcPts val="1874"/>
                </a:lnSpc>
              </a:pPr>
              <a:endParaRPr/>
            </a:p>
          </p:txBody>
        </p:sp>
      </p:grpSp>
      <p:sp>
        <p:nvSpPr>
          <p:cNvPr id="19" name="TextBox 19"/>
          <p:cNvSpPr txBox="1"/>
          <p:nvPr/>
        </p:nvSpPr>
        <p:spPr>
          <a:xfrm>
            <a:off x="228600" y="6813382"/>
            <a:ext cx="6629400" cy="752642"/>
          </a:xfrm>
          <a:prstGeom prst="rect">
            <a:avLst/>
          </a:prstGeom>
        </p:spPr>
        <p:txBody>
          <a:bodyPr wrap="square" lIns="0" tIns="0" rIns="0" bIns="0" rtlCol="0" anchor="t">
            <a:spAutoFit/>
          </a:bodyPr>
          <a:lstStyle/>
          <a:p>
            <a:pPr algn="ctr">
              <a:lnSpc>
                <a:spcPts val="3048"/>
              </a:lnSpc>
            </a:pPr>
            <a:r>
              <a:rPr lang="en-US" sz="2540" dirty="0">
                <a:solidFill>
                  <a:srgbClr val="3D3C3C"/>
                </a:solidFill>
                <a:latin typeface="Century Gothic Paneuropean Bold"/>
              </a:rPr>
              <a:t>NACOG </a:t>
            </a:r>
          </a:p>
          <a:p>
            <a:pPr algn="ctr">
              <a:lnSpc>
                <a:spcPts val="3048"/>
              </a:lnSpc>
            </a:pPr>
            <a:r>
              <a:rPr lang="en-US" sz="2300" dirty="0">
                <a:solidFill>
                  <a:srgbClr val="3D3C3C"/>
                </a:solidFill>
                <a:latin typeface="Century Gothic Paneuropean Bold"/>
              </a:rPr>
              <a:t>(Northern Arizona Council of Governments)</a:t>
            </a:r>
          </a:p>
        </p:txBody>
      </p:sp>
      <p:grpSp>
        <p:nvGrpSpPr>
          <p:cNvPr id="20" name="Group 20"/>
          <p:cNvGrpSpPr/>
          <p:nvPr/>
        </p:nvGrpSpPr>
        <p:grpSpPr>
          <a:xfrm rot="5400000">
            <a:off x="8492392" y="-323924"/>
            <a:ext cx="890772" cy="17216767"/>
            <a:chOff x="0" y="0"/>
            <a:chExt cx="234607" cy="4534457"/>
          </a:xfrm>
        </p:grpSpPr>
        <p:sp>
          <p:nvSpPr>
            <p:cNvPr id="21" name="Freeform 21"/>
            <p:cNvSpPr/>
            <p:nvPr/>
          </p:nvSpPr>
          <p:spPr>
            <a:xfrm>
              <a:off x="0" y="0"/>
              <a:ext cx="234607" cy="4534457"/>
            </a:xfrm>
            <a:custGeom>
              <a:avLst/>
              <a:gdLst/>
              <a:ahLst/>
              <a:cxnLst/>
              <a:rect l="l" t="t" r="r" b="b"/>
              <a:pathLst>
                <a:path w="234607" h="4534457">
                  <a:moveTo>
                    <a:pt x="0" y="0"/>
                  </a:moveTo>
                  <a:lnTo>
                    <a:pt x="234607" y="0"/>
                  </a:lnTo>
                  <a:lnTo>
                    <a:pt x="234607" y="4534457"/>
                  </a:lnTo>
                  <a:lnTo>
                    <a:pt x="0" y="4534457"/>
                  </a:lnTo>
                  <a:close/>
                </a:path>
              </a:pathLst>
            </a:custGeom>
            <a:solidFill>
              <a:srgbClr val="E3C17D"/>
            </a:solidFill>
          </p:spPr>
          <p:txBody>
            <a:bodyPr/>
            <a:lstStyle/>
            <a:p>
              <a:endParaRPr lang="en-US"/>
            </a:p>
          </p:txBody>
        </p:sp>
        <p:sp>
          <p:nvSpPr>
            <p:cNvPr id="22" name="TextBox 22"/>
            <p:cNvSpPr txBox="1"/>
            <p:nvPr/>
          </p:nvSpPr>
          <p:spPr>
            <a:xfrm>
              <a:off x="0" y="-38100"/>
              <a:ext cx="234607" cy="4572557"/>
            </a:xfrm>
            <a:prstGeom prst="rect">
              <a:avLst/>
            </a:prstGeom>
          </p:spPr>
          <p:txBody>
            <a:bodyPr lIns="50800" tIns="50800" rIns="50800" bIns="50800" rtlCol="0" anchor="ctr"/>
            <a:lstStyle/>
            <a:p>
              <a:pPr algn="ctr">
                <a:lnSpc>
                  <a:spcPts val="1874"/>
                </a:lnSpc>
              </a:pPr>
              <a:endParaRPr/>
            </a:p>
          </p:txBody>
        </p:sp>
      </p:grpSp>
      <p:sp>
        <p:nvSpPr>
          <p:cNvPr id="23" name="TextBox 23"/>
          <p:cNvSpPr txBox="1"/>
          <p:nvPr/>
        </p:nvSpPr>
        <p:spPr>
          <a:xfrm>
            <a:off x="381000" y="7886700"/>
            <a:ext cx="6244154" cy="769441"/>
          </a:xfrm>
          <a:prstGeom prst="rect">
            <a:avLst/>
          </a:prstGeom>
        </p:spPr>
        <p:txBody>
          <a:bodyPr lIns="0" tIns="0" rIns="0" bIns="0" rtlCol="0" anchor="t">
            <a:spAutoFit/>
          </a:bodyPr>
          <a:lstStyle/>
          <a:p>
            <a:pPr algn="ctr">
              <a:lnSpc>
                <a:spcPts val="3048"/>
              </a:lnSpc>
            </a:pPr>
            <a:r>
              <a:rPr lang="en-US" sz="2540" dirty="0">
                <a:solidFill>
                  <a:srgbClr val="3D3C3C"/>
                </a:solidFill>
                <a:latin typeface="Century Gothic Paneuropean Bold"/>
              </a:rPr>
              <a:t>NORTHERN ARIZONA UNIVERSITY</a:t>
            </a:r>
          </a:p>
          <a:p>
            <a:pPr algn="ctr">
              <a:lnSpc>
                <a:spcPts val="3048"/>
              </a:lnSpc>
            </a:pPr>
            <a:r>
              <a:rPr lang="en-US" sz="2540" dirty="0">
                <a:solidFill>
                  <a:srgbClr val="3D3C3C"/>
                </a:solidFill>
                <a:latin typeface="Century Gothic Paneuropean Bold"/>
              </a:rPr>
              <a:t>Advancement/Foundation</a:t>
            </a:r>
          </a:p>
        </p:txBody>
      </p:sp>
      <p:grpSp>
        <p:nvGrpSpPr>
          <p:cNvPr id="24" name="Group 24"/>
          <p:cNvGrpSpPr/>
          <p:nvPr/>
        </p:nvGrpSpPr>
        <p:grpSpPr>
          <a:xfrm rot="5400000">
            <a:off x="8492392" y="785922"/>
            <a:ext cx="890772" cy="17216767"/>
            <a:chOff x="0" y="0"/>
            <a:chExt cx="234607" cy="4534457"/>
          </a:xfrm>
        </p:grpSpPr>
        <p:sp>
          <p:nvSpPr>
            <p:cNvPr id="25" name="Freeform 25"/>
            <p:cNvSpPr/>
            <p:nvPr/>
          </p:nvSpPr>
          <p:spPr>
            <a:xfrm>
              <a:off x="0" y="0"/>
              <a:ext cx="234607" cy="4534457"/>
            </a:xfrm>
            <a:custGeom>
              <a:avLst/>
              <a:gdLst/>
              <a:ahLst/>
              <a:cxnLst/>
              <a:rect l="l" t="t" r="r" b="b"/>
              <a:pathLst>
                <a:path w="234607" h="4534457">
                  <a:moveTo>
                    <a:pt x="0" y="0"/>
                  </a:moveTo>
                  <a:lnTo>
                    <a:pt x="234607" y="0"/>
                  </a:lnTo>
                  <a:lnTo>
                    <a:pt x="234607" y="4534457"/>
                  </a:lnTo>
                  <a:lnTo>
                    <a:pt x="0" y="4534457"/>
                  </a:lnTo>
                  <a:close/>
                </a:path>
              </a:pathLst>
            </a:custGeom>
            <a:solidFill>
              <a:srgbClr val="E3C17D"/>
            </a:solidFill>
          </p:spPr>
          <p:txBody>
            <a:bodyPr/>
            <a:lstStyle/>
            <a:p>
              <a:endParaRPr lang="en-US"/>
            </a:p>
          </p:txBody>
        </p:sp>
        <p:sp>
          <p:nvSpPr>
            <p:cNvPr id="26" name="TextBox 26"/>
            <p:cNvSpPr txBox="1"/>
            <p:nvPr/>
          </p:nvSpPr>
          <p:spPr>
            <a:xfrm>
              <a:off x="0" y="-38100"/>
              <a:ext cx="234607" cy="4572557"/>
            </a:xfrm>
            <a:prstGeom prst="rect">
              <a:avLst/>
            </a:prstGeom>
          </p:spPr>
          <p:txBody>
            <a:bodyPr lIns="50800" tIns="50800" rIns="50800" bIns="50800" rtlCol="0" anchor="ctr"/>
            <a:lstStyle/>
            <a:p>
              <a:pPr algn="ctr">
                <a:lnSpc>
                  <a:spcPts val="1874"/>
                </a:lnSpc>
              </a:pPr>
              <a:endParaRPr/>
            </a:p>
          </p:txBody>
        </p:sp>
      </p:grpSp>
      <p:grpSp>
        <p:nvGrpSpPr>
          <p:cNvPr id="27" name="Group 27"/>
          <p:cNvGrpSpPr/>
          <p:nvPr/>
        </p:nvGrpSpPr>
        <p:grpSpPr>
          <a:xfrm>
            <a:off x="6632575" y="2263912"/>
            <a:ext cx="1528334" cy="7550247"/>
            <a:chOff x="0" y="0"/>
            <a:chExt cx="397520" cy="1963820"/>
          </a:xfrm>
        </p:grpSpPr>
        <p:sp>
          <p:nvSpPr>
            <p:cNvPr id="28" name="Freeform 28"/>
            <p:cNvSpPr/>
            <p:nvPr/>
          </p:nvSpPr>
          <p:spPr>
            <a:xfrm>
              <a:off x="0" y="0"/>
              <a:ext cx="397520" cy="1963820"/>
            </a:xfrm>
            <a:custGeom>
              <a:avLst/>
              <a:gdLst/>
              <a:ahLst/>
              <a:cxnLst/>
              <a:rect l="l" t="t" r="r" b="b"/>
              <a:pathLst>
                <a:path w="397520" h="1963820">
                  <a:moveTo>
                    <a:pt x="0" y="0"/>
                  </a:moveTo>
                  <a:lnTo>
                    <a:pt x="397520" y="0"/>
                  </a:lnTo>
                  <a:lnTo>
                    <a:pt x="397520" y="1963820"/>
                  </a:lnTo>
                  <a:lnTo>
                    <a:pt x="0" y="1963820"/>
                  </a:lnTo>
                  <a:close/>
                </a:path>
              </a:pathLst>
            </a:custGeom>
            <a:solidFill>
              <a:srgbClr val="000000">
                <a:alpha val="0"/>
              </a:srgbClr>
            </a:solidFill>
            <a:ln w="19050" cap="sq">
              <a:solidFill>
                <a:srgbClr val="007DA4"/>
              </a:solidFill>
              <a:prstDash val="solid"/>
              <a:miter/>
            </a:ln>
          </p:spPr>
          <p:txBody>
            <a:bodyPr/>
            <a:lstStyle/>
            <a:p>
              <a:endParaRPr lang="en-US"/>
            </a:p>
          </p:txBody>
        </p:sp>
        <p:sp>
          <p:nvSpPr>
            <p:cNvPr id="29" name="TextBox 29"/>
            <p:cNvSpPr txBox="1"/>
            <p:nvPr/>
          </p:nvSpPr>
          <p:spPr>
            <a:xfrm>
              <a:off x="0" y="-38100"/>
              <a:ext cx="397520" cy="2001920"/>
            </a:xfrm>
            <a:prstGeom prst="rect">
              <a:avLst/>
            </a:prstGeom>
          </p:spPr>
          <p:txBody>
            <a:bodyPr lIns="50800" tIns="50800" rIns="50800" bIns="50800" rtlCol="0" anchor="ctr"/>
            <a:lstStyle/>
            <a:p>
              <a:pPr algn="ctr">
                <a:lnSpc>
                  <a:spcPts val="1874"/>
                </a:lnSpc>
              </a:pPr>
              <a:endParaRPr/>
            </a:p>
          </p:txBody>
        </p:sp>
      </p:grpSp>
      <p:grpSp>
        <p:nvGrpSpPr>
          <p:cNvPr id="30" name="Group 30"/>
          <p:cNvGrpSpPr/>
          <p:nvPr/>
        </p:nvGrpSpPr>
        <p:grpSpPr>
          <a:xfrm>
            <a:off x="9760876" y="2263912"/>
            <a:ext cx="1528334" cy="7550247"/>
            <a:chOff x="0" y="0"/>
            <a:chExt cx="397520" cy="1963820"/>
          </a:xfrm>
        </p:grpSpPr>
        <p:sp>
          <p:nvSpPr>
            <p:cNvPr id="31" name="Freeform 31"/>
            <p:cNvSpPr/>
            <p:nvPr/>
          </p:nvSpPr>
          <p:spPr>
            <a:xfrm>
              <a:off x="0" y="0"/>
              <a:ext cx="397520" cy="1963820"/>
            </a:xfrm>
            <a:custGeom>
              <a:avLst/>
              <a:gdLst/>
              <a:ahLst/>
              <a:cxnLst/>
              <a:rect l="l" t="t" r="r" b="b"/>
              <a:pathLst>
                <a:path w="397520" h="1963820">
                  <a:moveTo>
                    <a:pt x="0" y="0"/>
                  </a:moveTo>
                  <a:lnTo>
                    <a:pt x="397520" y="0"/>
                  </a:lnTo>
                  <a:lnTo>
                    <a:pt x="397520" y="1963820"/>
                  </a:lnTo>
                  <a:lnTo>
                    <a:pt x="0" y="1963820"/>
                  </a:lnTo>
                  <a:close/>
                </a:path>
              </a:pathLst>
            </a:custGeom>
            <a:solidFill>
              <a:srgbClr val="000000">
                <a:alpha val="0"/>
              </a:srgbClr>
            </a:solidFill>
            <a:ln w="19050" cap="sq">
              <a:solidFill>
                <a:srgbClr val="007DA4"/>
              </a:solidFill>
              <a:prstDash val="solid"/>
              <a:miter/>
            </a:ln>
          </p:spPr>
          <p:txBody>
            <a:bodyPr/>
            <a:lstStyle/>
            <a:p>
              <a:endParaRPr lang="en-US"/>
            </a:p>
          </p:txBody>
        </p:sp>
        <p:sp>
          <p:nvSpPr>
            <p:cNvPr id="32" name="TextBox 32"/>
            <p:cNvSpPr txBox="1"/>
            <p:nvPr/>
          </p:nvSpPr>
          <p:spPr>
            <a:xfrm>
              <a:off x="0" y="-38100"/>
              <a:ext cx="397520" cy="2001920"/>
            </a:xfrm>
            <a:prstGeom prst="rect">
              <a:avLst/>
            </a:prstGeom>
          </p:spPr>
          <p:txBody>
            <a:bodyPr lIns="50800" tIns="50800" rIns="50800" bIns="50800" rtlCol="0" anchor="ctr"/>
            <a:lstStyle/>
            <a:p>
              <a:pPr algn="ctr">
                <a:lnSpc>
                  <a:spcPts val="1874"/>
                </a:lnSpc>
              </a:pPr>
              <a:endParaRPr/>
            </a:p>
          </p:txBody>
        </p:sp>
      </p:grpSp>
      <p:grpSp>
        <p:nvGrpSpPr>
          <p:cNvPr id="33" name="Group 33"/>
          <p:cNvGrpSpPr/>
          <p:nvPr/>
        </p:nvGrpSpPr>
        <p:grpSpPr>
          <a:xfrm>
            <a:off x="12889293" y="2263912"/>
            <a:ext cx="1528334" cy="7575779"/>
            <a:chOff x="0" y="0"/>
            <a:chExt cx="397520" cy="1970461"/>
          </a:xfrm>
        </p:grpSpPr>
        <p:sp>
          <p:nvSpPr>
            <p:cNvPr id="34" name="Freeform 34"/>
            <p:cNvSpPr/>
            <p:nvPr/>
          </p:nvSpPr>
          <p:spPr>
            <a:xfrm>
              <a:off x="0" y="0"/>
              <a:ext cx="397520" cy="1970461"/>
            </a:xfrm>
            <a:custGeom>
              <a:avLst/>
              <a:gdLst/>
              <a:ahLst/>
              <a:cxnLst/>
              <a:rect l="l" t="t" r="r" b="b"/>
              <a:pathLst>
                <a:path w="397520" h="1970461">
                  <a:moveTo>
                    <a:pt x="0" y="0"/>
                  </a:moveTo>
                  <a:lnTo>
                    <a:pt x="397520" y="0"/>
                  </a:lnTo>
                  <a:lnTo>
                    <a:pt x="397520" y="1970461"/>
                  </a:lnTo>
                  <a:lnTo>
                    <a:pt x="0" y="1970461"/>
                  </a:lnTo>
                  <a:close/>
                </a:path>
              </a:pathLst>
            </a:custGeom>
            <a:solidFill>
              <a:srgbClr val="000000">
                <a:alpha val="0"/>
              </a:srgbClr>
            </a:solidFill>
            <a:ln w="19050" cap="sq">
              <a:solidFill>
                <a:srgbClr val="007DA4"/>
              </a:solidFill>
              <a:prstDash val="solid"/>
              <a:miter/>
            </a:ln>
          </p:spPr>
          <p:txBody>
            <a:bodyPr/>
            <a:lstStyle/>
            <a:p>
              <a:endParaRPr lang="en-US"/>
            </a:p>
          </p:txBody>
        </p:sp>
        <p:sp>
          <p:nvSpPr>
            <p:cNvPr id="35" name="TextBox 35"/>
            <p:cNvSpPr txBox="1"/>
            <p:nvPr/>
          </p:nvSpPr>
          <p:spPr>
            <a:xfrm>
              <a:off x="0" y="-38100"/>
              <a:ext cx="397520" cy="2008561"/>
            </a:xfrm>
            <a:prstGeom prst="rect">
              <a:avLst/>
            </a:prstGeom>
          </p:spPr>
          <p:txBody>
            <a:bodyPr lIns="50800" tIns="50800" rIns="50800" bIns="50800" rtlCol="0" anchor="ctr"/>
            <a:lstStyle/>
            <a:p>
              <a:pPr algn="ctr">
                <a:lnSpc>
                  <a:spcPts val="1874"/>
                </a:lnSpc>
              </a:pPr>
              <a:endParaRPr/>
            </a:p>
          </p:txBody>
        </p:sp>
      </p:grpSp>
      <p:grpSp>
        <p:nvGrpSpPr>
          <p:cNvPr id="36" name="Group 36"/>
          <p:cNvGrpSpPr/>
          <p:nvPr/>
        </p:nvGrpSpPr>
        <p:grpSpPr>
          <a:xfrm>
            <a:off x="16017827" y="2263912"/>
            <a:ext cx="1528334" cy="7575779"/>
            <a:chOff x="0" y="0"/>
            <a:chExt cx="397520" cy="1970461"/>
          </a:xfrm>
        </p:grpSpPr>
        <p:sp>
          <p:nvSpPr>
            <p:cNvPr id="37" name="Freeform 37"/>
            <p:cNvSpPr/>
            <p:nvPr/>
          </p:nvSpPr>
          <p:spPr>
            <a:xfrm>
              <a:off x="0" y="0"/>
              <a:ext cx="397520" cy="1970461"/>
            </a:xfrm>
            <a:custGeom>
              <a:avLst/>
              <a:gdLst/>
              <a:ahLst/>
              <a:cxnLst/>
              <a:rect l="l" t="t" r="r" b="b"/>
              <a:pathLst>
                <a:path w="397520" h="1970461">
                  <a:moveTo>
                    <a:pt x="0" y="0"/>
                  </a:moveTo>
                  <a:lnTo>
                    <a:pt x="397520" y="0"/>
                  </a:lnTo>
                  <a:lnTo>
                    <a:pt x="397520" y="1970461"/>
                  </a:lnTo>
                  <a:lnTo>
                    <a:pt x="0" y="1970461"/>
                  </a:lnTo>
                  <a:close/>
                </a:path>
              </a:pathLst>
            </a:custGeom>
            <a:solidFill>
              <a:srgbClr val="000000">
                <a:alpha val="0"/>
              </a:srgbClr>
            </a:solidFill>
            <a:ln w="19050" cap="sq">
              <a:solidFill>
                <a:srgbClr val="007DA4"/>
              </a:solidFill>
              <a:prstDash val="solid"/>
              <a:miter/>
            </a:ln>
          </p:spPr>
          <p:txBody>
            <a:bodyPr/>
            <a:lstStyle/>
            <a:p>
              <a:endParaRPr lang="en-US"/>
            </a:p>
          </p:txBody>
        </p:sp>
        <p:sp>
          <p:nvSpPr>
            <p:cNvPr id="38" name="TextBox 38"/>
            <p:cNvSpPr txBox="1"/>
            <p:nvPr/>
          </p:nvSpPr>
          <p:spPr>
            <a:xfrm>
              <a:off x="0" y="-38100"/>
              <a:ext cx="397520" cy="2008561"/>
            </a:xfrm>
            <a:prstGeom prst="rect">
              <a:avLst/>
            </a:prstGeom>
          </p:spPr>
          <p:txBody>
            <a:bodyPr lIns="50800" tIns="50800" rIns="50800" bIns="50800" rtlCol="0" anchor="ctr"/>
            <a:lstStyle/>
            <a:p>
              <a:pPr algn="ctr">
                <a:lnSpc>
                  <a:spcPts val="1874"/>
                </a:lnSpc>
              </a:pPr>
              <a:endParaRPr/>
            </a:p>
          </p:txBody>
        </p:sp>
      </p:grpSp>
      <p:sp>
        <p:nvSpPr>
          <p:cNvPr id="39" name="TextBox 39"/>
          <p:cNvSpPr txBox="1"/>
          <p:nvPr/>
        </p:nvSpPr>
        <p:spPr>
          <a:xfrm>
            <a:off x="329394" y="9203092"/>
            <a:ext cx="6244154" cy="382427"/>
          </a:xfrm>
          <a:prstGeom prst="rect">
            <a:avLst/>
          </a:prstGeom>
        </p:spPr>
        <p:txBody>
          <a:bodyPr lIns="0" tIns="0" rIns="0" bIns="0" rtlCol="0" anchor="t">
            <a:spAutoFit/>
          </a:bodyPr>
          <a:lstStyle/>
          <a:p>
            <a:pPr algn="ctr">
              <a:lnSpc>
                <a:spcPts val="3048"/>
              </a:lnSpc>
            </a:pPr>
            <a:r>
              <a:rPr lang="en-US" sz="2540">
                <a:solidFill>
                  <a:srgbClr val="3D3C3C"/>
                </a:solidFill>
                <a:latin typeface="Century Gothic Paneuropean Bold"/>
              </a:rPr>
              <a:t>NORTH COUNTRY HEALTHCARE</a:t>
            </a:r>
          </a:p>
        </p:txBody>
      </p:sp>
      <p:sp>
        <p:nvSpPr>
          <p:cNvPr id="40" name="TextBox 40"/>
          <p:cNvSpPr txBox="1"/>
          <p:nvPr/>
        </p:nvSpPr>
        <p:spPr>
          <a:xfrm>
            <a:off x="6649288" y="2549662"/>
            <a:ext cx="1469073" cy="638175"/>
          </a:xfrm>
          <a:prstGeom prst="rect">
            <a:avLst/>
          </a:prstGeom>
        </p:spPr>
        <p:txBody>
          <a:bodyPr lIns="0" tIns="0" rIns="0" bIns="0" rtlCol="0" anchor="t">
            <a:spAutoFit/>
          </a:bodyPr>
          <a:lstStyle/>
          <a:p>
            <a:pPr algn="ctr">
              <a:lnSpc>
                <a:spcPts val="2568"/>
              </a:lnSpc>
            </a:pPr>
            <a:r>
              <a:rPr lang="en-US" sz="2140">
                <a:solidFill>
                  <a:srgbClr val="3D3C3C"/>
                </a:solidFill>
                <a:latin typeface="Century Gothic Paneuropean Bold"/>
              </a:rPr>
              <a:t>Trainings &amp; Retreats</a:t>
            </a:r>
          </a:p>
        </p:txBody>
      </p:sp>
      <p:sp>
        <p:nvSpPr>
          <p:cNvPr id="41" name="TextBox 41"/>
          <p:cNvSpPr txBox="1"/>
          <p:nvPr/>
        </p:nvSpPr>
        <p:spPr>
          <a:xfrm>
            <a:off x="8225128" y="2340112"/>
            <a:ext cx="1469073" cy="895350"/>
          </a:xfrm>
          <a:prstGeom prst="rect">
            <a:avLst/>
          </a:prstGeom>
        </p:spPr>
        <p:txBody>
          <a:bodyPr lIns="0" tIns="0" rIns="0" bIns="0" rtlCol="0" anchor="t">
            <a:spAutoFit/>
          </a:bodyPr>
          <a:lstStyle/>
          <a:p>
            <a:pPr algn="ctr">
              <a:lnSpc>
                <a:spcPts val="2328"/>
              </a:lnSpc>
            </a:pPr>
            <a:r>
              <a:rPr lang="en-US" sz="1940">
                <a:solidFill>
                  <a:srgbClr val="3D3C3C"/>
                </a:solidFill>
                <a:latin typeface="Century Gothic Paneuropean Bold"/>
              </a:rPr>
              <a:t>Strategic Planning/ Facilitation</a:t>
            </a:r>
          </a:p>
        </p:txBody>
      </p:sp>
      <p:sp>
        <p:nvSpPr>
          <p:cNvPr id="42" name="TextBox 42"/>
          <p:cNvSpPr txBox="1"/>
          <p:nvPr/>
        </p:nvSpPr>
        <p:spPr>
          <a:xfrm>
            <a:off x="9820137" y="2273437"/>
            <a:ext cx="1469073" cy="962025"/>
          </a:xfrm>
          <a:prstGeom prst="rect">
            <a:avLst/>
          </a:prstGeom>
        </p:spPr>
        <p:txBody>
          <a:bodyPr lIns="0" tIns="0" rIns="0" bIns="0" rtlCol="0" anchor="t">
            <a:spAutoFit/>
          </a:bodyPr>
          <a:lstStyle/>
          <a:p>
            <a:pPr algn="ctr">
              <a:lnSpc>
                <a:spcPts val="2568"/>
              </a:lnSpc>
            </a:pPr>
            <a:r>
              <a:rPr lang="en-US" sz="2140">
                <a:solidFill>
                  <a:srgbClr val="3D3C3C"/>
                </a:solidFill>
                <a:latin typeface="Century Gothic Paneuropean Bold"/>
              </a:rPr>
              <a:t>Group Coaching for Teams</a:t>
            </a:r>
          </a:p>
        </p:txBody>
      </p:sp>
      <p:sp>
        <p:nvSpPr>
          <p:cNvPr id="43" name="TextBox 43"/>
          <p:cNvSpPr txBox="1"/>
          <p:nvPr/>
        </p:nvSpPr>
        <p:spPr>
          <a:xfrm>
            <a:off x="11334495" y="2549662"/>
            <a:ext cx="1469073" cy="638175"/>
          </a:xfrm>
          <a:prstGeom prst="rect">
            <a:avLst/>
          </a:prstGeom>
        </p:spPr>
        <p:txBody>
          <a:bodyPr lIns="0" tIns="0" rIns="0" bIns="0" rtlCol="0" anchor="t">
            <a:spAutoFit/>
          </a:bodyPr>
          <a:lstStyle/>
          <a:p>
            <a:pPr algn="ctr">
              <a:lnSpc>
                <a:spcPts val="2568"/>
              </a:lnSpc>
            </a:pPr>
            <a:r>
              <a:rPr lang="en-US" sz="2140">
                <a:solidFill>
                  <a:srgbClr val="3D3C3C"/>
                </a:solidFill>
                <a:latin typeface="Century Gothic Paneuropean Bold"/>
              </a:rPr>
              <a:t>1:1 Coaching</a:t>
            </a:r>
          </a:p>
        </p:txBody>
      </p:sp>
      <p:sp>
        <p:nvSpPr>
          <p:cNvPr id="44" name="TextBox 44"/>
          <p:cNvSpPr txBox="1"/>
          <p:nvPr/>
        </p:nvSpPr>
        <p:spPr>
          <a:xfrm>
            <a:off x="12918924" y="2559187"/>
            <a:ext cx="1469073" cy="600075"/>
          </a:xfrm>
          <a:prstGeom prst="rect">
            <a:avLst/>
          </a:prstGeom>
        </p:spPr>
        <p:txBody>
          <a:bodyPr lIns="0" tIns="0" rIns="0" bIns="0" rtlCol="0" anchor="t">
            <a:spAutoFit/>
          </a:bodyPr>
          <a:lstStyle/>
          <a:p>
            <a:pPr algn="ctr">
              <a:lnSpc>
                <a:spcPts val="2328"/>
              </a:lnSpc>
            </a:pPr>
            <a:r>
              <a:rPr lang="en-US" sz="1940">
                <a:solidFill>
                  <a:srgbClr val="3D3C3C"/>
                </a:solidFill>
                <a:latin typeface="Century Gothic Paneuropean Bold"/>
              </a:rPr>
              <a:t>Leadership Academy</a:t>
            </a:r>
          </a:p>
        </p:txBody>
      </p:sp>
      <p:sp>
        <p:nvSpPr>
          <p:cNvPr id="45" name="TextBox 45"/>
          <p:cNvSpPr txBox="1"/>
          <p:nvPr/>
        </p:nvSpPr>
        <p:spPr>
          <a:xfrm>
            <a:off x="14503352" y="2082937"/>
            <a:ext cx="1469073" cy="1190625"/>
          </a:xfrm>
          <a:prstGeom prst="rect">
            <a:avLst/>
          </a:prstGeom>
        </p:spPr>
        <p:txBody>
          <a:bodyPr lIns="0" tIns="0" rIns="0" bIns="0" rtlCol="0" anchor="t">
            <a:spAutoFit/>
          </a:bodyPr>
          <a:lstStyle/>
          <a:p>
            <a:pPr algn="ctr">
              <a:lnSpc>
                <a:spcPts val="2328"/>
              </a:lnSpc>
            </a:pPr>
            <a:r>
              <a:rPr lang="en-US" sz="1940">
                <a:solidFill>
                  <a:srgbClr val="3D3C3C"/>
                </a:solidFill>
                <a:latin typeface="Century Gothic Paneuropean Bold"/>
              </a:rPr>
              <a:t>Group</a:t>
            </a:r>
          </a:p>
          <a:p>
            <a:pPr algn="ctr">
              <a:lnSpc>
                <a:spcPts val="2328"/>
              </a:lnSpc>
            </a:pPr>
            <a:r>
              <a:rPr lang="en-US" sz="1940">
                <a:solidFill>
                  <a:srgbClr val="3D3C3C"/>
                </a:solidFill>
                <a:latin typeface="Century Gothic Paneuropean Bold"/>
              </a:rPr>
              <a:t>Coaching for Individuals </a:t>
            </a:r>
          </a:p>
        </p:txBody>
      </p:sp>
      <p:sp>
        <p:nvSpPr>
          <p:cNvPr id="46" name="TextBox 46"/>
          <p:cNvSpPr txBox="1"/>
          <p:nvPr/>
        </p:nvSpPr>
        <p:spPr>
          <a:xfrm>
            <a:off x="16039100" y="2778262"/>
            <a:ext cx="1469073" cy="314325"/>
          </a:xfrm>
          <a:prstGeom prst="rect">
            <a:avLst/>
          </a:prstGeom>
        </p:spPr>
        <p:txBody>
          <a:bodyPr lIns="0" tIns="0" rIns="0" bIns="0" rtlCol="0" anchor="t">
            <a:spAutoFit/>
          </a:bodyPr>
          <a:lstStyle/>
          <a:p>
            <a:pPr algn="ctr">
              <a:lnSpc>
                <a:spcPts val="2568"/>
              </a:lnSpc>
            </a:pPr>
            <a:r>
              <a:rPr lang="en-US" sz="2140">
                <a:solidFill>
                  <a:srgbClr val="3D3C3C"/>
                </a:solidFill>
                <a:latin typeface="Century Gothic Paneuropean Bold"/>
              </a:rPr>
              <a:t>Other</a:t>
            </a:r>
          </a:p>
        </p:txBody>
      </p:sp>
      <p:sp>
        <p:nvSpPr>
          <p:cNvPr id="47" name="TextBox 47"/>
          <p:cNvSpPr txBox="1"/>
          <p:nvPr/>
        </p:nvSpPr>
        <p:spPr>
          <a:xfrm>
            <a:off x="6649288"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60%</a:t>
            </a:r>
          </a:p>
        </p:txBody>
      </p:sp>
      <p:sp>
        <p:nvSpPr>
          <p:cNvPr id="48" name="TextBox 48"/>
          <p:cNvSpPr txBox="1"/>
          <p:nvPr/>
        </p:nvSpPr>
        <p:spPr>
          <a:xfrm>
            <a:off x="8226356"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32%</a:t>
            </a:r>
          </a:p>
        </p:txBody>
      </p:sp>
      <p:sp>
        <p:nvSpPr>
          <p:cNvPr id="49" name="TextBox 49"/>
          <p:cNvSpPr txBox="1"/>
          <p:nvPr/>
        </p:nvSpPr>
        <p:spPr>
          <a:xfrm>
            <a:off x="9820137"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50" name="TextBox 50"/>
          <p:cNvSpPr txBox="1"/>
          <p:nvPr/>
        </p:nvSpPr>
        <p:spPr>
          <a:xfrm>
            <a:off x="11346360"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a:t>
            </a:r>
          </a:p>
        </p:txBody>
      </p:sp>
      <p:sp>
        <p:nvSpPr>
          <p:cNvPr id="51" name="TextBox 51"/>
          <p:cNvSpPr txBox="1"/>
          <p:nvPr/>
        </p:nvSpPr>
        <p:spPr>
          <a:xfrm>
            <a:off x="12920208"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52" name="TextBox 52"/>
          <p:cNvSpPr txBox="1"/>
          <p:nvPr/>
        </p:nvSpPr>
        <p:spPr>
          <a:xfrm>
            <a:off x="14503352"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a:t>
            </a:r>
          </a:p>
        </p:txBody>
      </p:sp>
      <p:sp>
        <p:nvSpPr>
          <p:cNvPr id="53" name="TextBox 53"/>
          <p:cNvSpPr txBox="1"/>
          <p:nvPr/>
        </p:nvSpPr>
        <p:spPr>
          <a:xfrm>
            <a:off x="16058150" y="3643435"/>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a:t>
            </a:r>
          </a:p>
        </p:txBody>
      </p:sp>
      <p:sp>
        <p:nvSpPr>
          <p:cNvPr id="54" name="TextBox 54"/>
          <p:cNvSpPr txBox="1"/>
          <p:nvPr/>
        </p:nvSpPr>
        <p:spPr>
          <a:xfrm>
            <a:off x="6630064"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70%</a:t>
            </a:r>
          </a:p>
        </p:txBody>
      </p:sp>
      <p:sp>
        <p:nvSpPr>
          <p:cNvPr id="55" name="TextBox 55"/>
          <p:cNvSpPr txBox="1"/>
          <p:nvPr/>
        </p:nvSpPr>
        <p:spPr>
          <a:xfrm>
            <a:off x="8207132"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9%</a:t>
            </a:r>
          </a:p>
        </p:txBody>
      </p:sp>
      <p:sp>
        <p:nvSpPr>
          <p:cNvPr id="56" name="TextBox 56"/>
          <p:cNvSpPr txBox="1"/>
          <p:nvPr/>
        </p:nvSpPr>
        <p:spPr>
          <a:xfrm>
            <a:off x="9800913"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4%</a:t>
            </a:r>
          </a:p>
        </p:txBody>
      </p:sp>
      <p:sp>
        <p:nvSpPr>
          <p:cNvPr id="57" name="TextBox 57"/>
          <p:cNvSpPr txBox="1"/>
          <p:nvPr/>
        </p:nvSpPr>
        <p:spPr>
          <a:xfrm>
            <a:off x="11327136"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6%</a:t>
            </a:r>
          </a:p>
        </p:txBody>
      </p:sp>
      <p:sp>
        <p:nvSpPr>
          <p:cNvPr id="58" name="TextBox 58"/>
          <p:cNvSpPr txBox="1"/>
          <p:nvPr/>
        </p:nvSpPr>
        <p:spPr>
          <a:xfrm>
            <a:off x="12900984"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7%</a:t>
            </a:r>
          </a:p>
        </p:txBody>
      </p:sp>
      <p:sp>
        <p:nvSpPr>
          <p:cNvPr id="59" name="TextBox 59"/>
          <p:cNvSpPr txBox="1"/>
          <p:nvPr/>
        </p:nvSpPr>
        <p:spPr>
          <a:xfrm>
            <a:off x="14484128"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a:t>
            </a:r>
          </a:p>
        </p:txBody>
      </p:sp>
      <p:sp>
        <p:nvSpPr>
          <p:cNvPr id="60" name="TextBox 60"/>
          <p:cNvSpPr txBox="1"/>
          <p:nvPr/>
        </p:nvSpPr>
        <p:spPr>
          <a:xfrm>
            <a:off x="16038926" y="478345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a:t>
            </a:r>
          </a:p>
        </p:txBody>
      </p:sp>
      <p:sp>
        <p:nvSpPr>
          <p:cNvPr id="61" name="TextBox 61"/>
          <p:cNvSpPr txBox="1"/>
          <p:nvPr/>
        </p:nvSpPr>
        <p:spPr>
          <a:xfrm>
            <a:off x="6641929"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20%</a:t>
            </a:r>
          </a:p>
        </p:txBody>
      </p:sp>
      <p:sp>
        <p:nvSpPr>
          <p:cNvPr id="62" name="TextBox 62"/>
          <p:cNvSpPr txBox="1"/>
          <p:nvPr/>
        </p:nvSpPr>
        <p:spPr>
          <a:xfrm>
            <a:off x="8218997"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a:t>
            </a:r>
          </a:p>
        </p:txBody>
      </p:sp>
      <p:sp>
        <p:nvSpPr>
          <p:cNvPr id="63" name="TextBox 63"/>
          <p:cNvSpPr txBox="1"/>
          <p:nvPr/>
        </p:nvSpPr>
        <p:spPr>
          <a:xfrm>
            <a:off x="9812778"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10%</a:t>
            </a:r>
          </a:p>
        </p:txBody>
      </p:sp>
      <p:sp>
        <p:nvSpPr>
          <p:cNvPr id="64" name="TextBox 64"/>
          <p:cNvSpPr txBox="1"/>
          <p:nvPr/>
        </p:nvSpPr>
        <p:spPr>
          <a:xfrm>
            <a:off x="11339000"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6%</a:t>
            </a:r>
          </a:p>
        </p:txBody>
      </p:sp>
      <p:sp>
        <p:nvSpPr>
          <p:cNvPr id="65" name="TextBox 65"/>
          <p:cNvSpPr txBox="1"/>
          <p:nvPr/>
        </p:nvSpPr>
        <p:spPr>
          <a:xfrm>
            <a:off x="12912848"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44%</a:t>
            </a:r>
          </a:p>
        </p:txBody>
      </p:sp>
      <p:sp>
        <p:nvSpPr>
          <p:cNvPr id="66" name="TextBox 66"/>
          <p:cNvSpPr txBox="1"/>
          <p:nvPr/>
        </p:nvSpPr>
        <p:spPr>
          <a:xfrm>
            <a:off x="14495993"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a:t>
            </a:r>
          </a:p>
        </p:txBody>
      </p:sp>
      <p:sp>
        <p:nvSpPr>
          <p:cNvPr id="67" name="TextBox 67"/>
          <p:cNvSpPr txBox="1"/>
          <p:nvPr/>
        </p:nvSpPr>
        <p:spPr>
          <a:xfrm>
            <a:off x="16050790" y="5905579"/>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14%</a:t>
            </a:r>
          </a:p>
        </p:txBody>
      </p:sp>
      <p:sp>
        <p:nvSpPr>
          <p:cNvPr id="68" name="TextBox 68"/>
          <p:cNvSpPr txBox="1"/>
          <p:nvPr/>
        </p:nvSpPr>
        <p:spPr>
          <a:xfrm>
            <a:off x="6632575"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16%</a:t>
            </a:r>
          </a:p>
        </p:txBody>
      </p:sp>
      <p:sp>
        <p:nvSpPr>
          <p:cNvPr id="69" name="TextBox 69"/>
          <p:cNvSpPr txBox="1"/>
          <p:nvPr/>
        </p:nvSpPr>
        <p:spPr>
          <a:xfrm>
            <a:off x="8209643"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a:t>
            </a:r>
          </a:p>
        </p:txBody>
      </p:sp>
      <p:sp>
        <p:nvSpPr>
          <p:cNvPr id="70" name="TextBox 70"/>
          <p:cNvSpPr txBox="1"/>
          <p:nvPr/>
        </p:nvSpPr>
        <p:spPr>
          <a:xfrm>
            <a:off x="9803424"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54%</a:t>
            </a:r>
          </a:p>
        </p:txBody>
      </p:sp>
      <p:sp>
        <p:nvSpPr>
          <p:cNvPr id="71" name="TextBox 71"/>
          <p:cNvSpPr txBox="1"/>
          <p:nvPr/>
        </p:nvSpPr>
        <p:spPr>
          <a:xfrm>
            <a:off x="11329647"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a:t>
            </a:r>
          </a:p>
        </p:txBody>
      </p:sp>
      <p:sp>
        <p:nvSpPr>
          <p:cNvPr id="72" name="TextBox 72"/>
          <p:cNvSpPr txBox="1"/>
          <p:nvPr/>
        </p:nvSpPr>
        <p:spPr>
          <a:xfrm>
            <a:off x="12903495"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23%</a:t>
            </a:r>
          </a:p>
        </p:txBody>
      </p:sp>
      <p:sp>
        <p:nvSpPr>
          <p:cNvPr id="73" name="TextBox 73"/>
          <p:cNvSpPr txBox="1"/>
          <p:nvPr/>
        </p:nvSpPr>
        <p:spPr>
          <a:xfrm>
            <a:off x="14486639"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a:t>
            </a:r>
          </a:p>
        </p:txBody>
      </p:sp>
      <p:sp>
        <p:nvSpPr>
          <p:cNvPr id="74" name="TextBox 74"/>
          <p:cNvSpPr txBox="1"/>
          <p:nvPr/>
        </p:nvSpPr>
        <p:spPr>
          <a:xfrm>
            <a:off x="16041437" y="699840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75" name="TextBox 75"/>
          <p:cNvSpPr txBox="1"/>
          <p:nvPr/>
        </p:nvSpPr>
        <p:spPr>
          <a:xfrm>
            <a:off x="6668364"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31%</a:t>
            </a:r>
          </a:p>
        </p:txBody>
      </p:sp>
      <p:sp>
        <p:nvSpPr>
          <p:cNvPr id="76" name="TextBox 76"/>
          <p:cNvSpPr txBox="1"/>
          <p:nvPr/>
        </p:nvSpPr>
        <p:spPr>
          <a:xfrm>
            <a:off x="8245432"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77" name="TextBox 77"/>
          <p:cNvSpPr txBox="1"/>
          <p:nvPr/>
        </p:nvSpPr>
        <p:spPr>
          <a:xfrm>
            <a:off x="9839212"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78" name="TextBox 78"/>
          <p:cNvSpPr txBox="1"/>
          <p:nvPr/>
        </p:nvSpPr>
        <p:spPr>
          <a:xfrm>
            <a:off x="11365435"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66%</a:t>
            </a:r>
          </a:p>
        </p:txBody>
      </p:sp>
      <p:sp>
        <p:nvSpPr>
          <p:cNvPr id="79" name="TextBox 79"/>
          <p:cNvSpPr txBox="1"/>
          <p:nvPr/>
        </p:nvSpPr>
        <p:spPr>
          <a:xfrm>
            <a:off x="12948554"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80" name="TextBox 80"/>
          <p:cNvSpPr txBox="1"/>
          <p:nvPr/>
        </p:nvSpPr>
        <p:spPr>
          <a:xfrm>
            <a:off x="14522427"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a:t>
            </a:r>
          </a:p>
        </p:txBody>
      </p:sp>
      <p:sp>
        <p:nvSpPr>
          <p:cNvPr id="81" name="TextBox 81"/>
          <p:cNvSpPr txBox="1"/>
          <p:nvPr/>
        </p:nvSpPr>
        <p:spPr>
          <a:xfrm>
            <a:off x="16077225" y="8153398"/>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x</a:t>
            </a:r>
          </a:p>
        </p:txBody>
      </p:sp>
      <p:sp>
        <p:nvSpPr>
          <p:cNvPr id="82" name="TextBox 82"/>
          <p:cNvSpPr txBox="1"/>
          <p:nvPr/>
        </p:nvSpPr>
        <p:spPr>
          <a:xfrm>
            <a:off x="6668364"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31%</a:t>
            </a:r>
          </a:p>
        </p:txBody>
      </p:sp>
      <p:sp>
        <p:nvSpPr>
          <p:cNvPr id="83" name="TextBox 83"/>
          <p:cNvSpPr txBox="1"/>
          <p:nvPr/>
        </p:nvSpPr>
        <p:spPr>
          <a:xfrm>
            <a:off x="8245432"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14%</a:t>
            </a:r>
          </a:p>
        </p:txBody>
      </p:sp>
      <p:sp>
        <p:nvSpPr>
          <p:cNvPr id="84" name="TextBox 84"/>
          <p:cNvSpPr txBox="1"/>
          <p:nvPr/>
        </p:nvSpPr>
        <p:spPr>
          <a:xfrm>
            <a:off x="9839212"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28%</a:t>
            </a:r>
          </a:p>
        </p:txBody>
      </p:sp>
      <p:sp>
        <p:nvSpPr>
          <p:cNvPr id="85" name="TextBox 85"/>
          <p:cNvSpPr txBox="1"/>
          <p:nvPr/>
        </p:nvSpPr>
        <p:spPr>
          <a:xfrm>
            <a:off x="11365435"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16%</a:t>
            </a:r>
          </a:p>
        </p:txBody>
      </p:sp>
      <p:sp>
        <p:nvSpPr>
          <p:cNvPr id="86" name="TextBox 86"/>
          <p:cNvSpPr txBox="1"/>
          <p:nvPr/>
        </p:nvSpPr>
        <p:spPr>
          <a:xfrm>
            <a:off x="12939283"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9%</a:t>
            </a:r>
          </a:p>
        </p:txBody>
      </p:sp>
      <p:sp>
        <p:nvSpPr>
          <p:cNvPr id="87" name="TextBox 87"/>
          <p:cNvSpPr txBox="1"/>
          <p:nvPr/>
        </p:nvSpPr>
        <p:spPr>
          <a:xfrm>
            <a:off x="14522427"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a:t>
            </a:r>
          </a:p>
        </p:txBody>
      </p:sp>
      <p:sp>
        <p:nvSpPr>
          <p:cNvPr id="88" name="TextBox 88"/>
          <p:cNvSpPr txBox="1"/>
          <p:nvPr/>
        </p:nvSpPr>
        <p:spPr>
          <a:xfrm>
            <a:off x="16077225" y="9234670"/>
            <a:ext cx="1469073" cy="333375"/>
          </a:xfrm>
          <a:prstGeom prst="rect">
            <a:avLst/>
          </a:prstGeom>
        </p:spPr>
        <p:txBody>
          <a:bodyPr lIns="0" tIns="0" rIns="0" bIns="0" rtlCol="0" anchor="t">
            <a:spAutoFit/>
          </a:bodyPr>
          <a:lstStyle/>
          <a:p>
            <a:pPr algn="ctr">
              <a:lnSpc>
                <a:spcPts val="2688"/>
              </a:lnSpc>
            </a:pPr>
            <a:r>
              <a:rPr lang="en-US" sz="2240">
                <a:solidFill>
                  <a:srgbClr val="3D3C3C"/>
                </a:solidFill>
                <a:latin typeface="Century Gothic Paneuropean Bold"/>
              </a:rPr>
              <a:t>1%</a:t>
            </a:r>
          </a:p>
        </p:txBody>
      </p:sp>
      <p:grpSp>
        <p:nvGrpSpPr>
          <p:cNvPr id="89" name="Group 89"/>
          <p:cNvGrpSpPr/>
          <p:nvPr/>
        </p:nvGrpSpPr>
        <p:grpSpPr>
          <a:xfrm>
            <a:off x="0" y="0"/>
            <a:ext cx="3315026" cy="1895229"/>
            <a:chOff x="0" y="0"/>
            <a:chExt cx="4420034" cy="2526972"/>
          </a:xfrm>
        </p:grpSpPr>
        <p:grpSp>
          <p:nvGrpSpPr>
            <p:cNvPr id="90" name="Group 90"/>
            <p:cNvGrpSpPr/>
            <p:nvPr/>
          </p:nvGrpSpPr>
          <p:grpSpPr>
            <a:xfrm rot="5400000">
              <a:off x="946531" y="-946531"/>
              <a:ext cx="2526972" cy="4420034"/>
              <a:chOff x="0" y="0"/>
              <a:chExt cx="711670" cy="1244813"/>
            </a:xfrm>
          </p:grpSpPr>
          <p:sp>
            <p:nvSpPr>
              <p:cNvPr id="91" name="Freeform 91"/>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92" name="TextBox 92"/>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93" name="Freeform 93"/>
            <p:cNvSpPr/>
            <p:nvPr/>
          </p:nvSpPr>
          <p:spPr>
            <a:xfrm>
              <a:off x="1795510" y="147494"/>
              <a:ext cx="801549" cy="801549"/>
            </a:xfrm>
            <a:custGeom>
              <a:avLst/>
              <a:gdLst/>
              <a:ahLst/>
              <a:cxnLst/>
              <a:rect l="l" t="t" r="r" b="b"/>
              <a:pathLst>
                <a:path w="801549" h="801549">
                  <a:moveTo>
                    <a:pt x="0" y="0"/>
                  </a:moveTo>
                  <a:lnTo>
                    <a:pt x="801549" y="0"/>
                  </a:lnTo>
                  <a:lnTo>
                    <a:pt x="801549" y="801549"/>
                  </a:lnTo>
                  <a:lnTo>
                    <a:pt x="0" y="801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4" name="TextBox 94"/>
            <p:cNvSpPr txBox="1"/>
            <p:nvPr/>
          </p:nvSpPr>
          <p:spPr>
            <a:xfrm>
              <a:off x="1075824" y="1001169"/>
              <a:ext cx="2268318" cy="1282693"/>
            </a:xfrm>
            <a:prstGeom prst="rect">
              <a:avLst/>
            </a:prstGeom>
          </p:spPr>
          <p:txBody>
            <a:bodyPr lIns="0" tIns="0" rIns="0" bIns="0" rtlCol="0" anchor="t">
              <a:spAutoFit/>
            </a:bodyPr>
            <a:lstStyle/>
            <a:p>
              <a:pPr algn="ctr">
                <a:lnSpc>
                  <a:spcPts val="3787"/>
                </a:lnSpc>
              </a:pPr>
              <a:r>
                <a:rPr lang="en-US" sz="3156">
                  <a:solidFill>
                    <a:srgbClr val="007DA4"/>
                  </a:solidFill>
                  <a:latin typeface="Century Gothic Paneuropean Bold"/>
                </a:rPr>
                <a:t>Tailor</a:t>
              </a:r>
            </a:p>
            <a:p>
              <a:pPr algn="ctr">
                <a:lnSpc>
                  <a:spcPts val="3787"/>
                </a:lnSpc>
                <a:spcBef>
                  <a:spcPct val="0"/>
                </a:spcBef>
              </a:pPr>
              <a:r>
                <a:rPr lang="en-US" sz="3156">
                  <a:solidFill>
                    <a:srgbClr val="007DA4"/>
                  </a:solidFill>
                  <a:latin typeface="Century Gothic Paneuropean Bold"/>
                </a:rPr>
                <a:t>Solutions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DA4"/>
        </a:solidFill>
        <a:effectLst/>
      </p:bgPr>
    </p:bg>
    <p:spTree>
      <p:nvGrpSpPr>
        <p:cNvPr id="1" name=""/>
        <p:cNvGrpSpPr/>
        <p:nvPr/>
      </p:nvGrpSpPr>
      <p:grpSpPr>
        <a:xfrm>
          <a:off x="0" y="0"/>
          <a:ext cx="0" cy="0"/>
          <a:chOff x="0" y="0"/>
          <a:chExt cx="0" cy="0"/>
        </a:xfrm>
      </p:grpSpPr>
      <p:grpSp>
        <p:nvGrpSpPr>
          <p:cNvPr id="2" name="Group 2"/>
          <p:cNvGrpSpPr/>
          <p:nvPr/>
        </p:nvGrpSpPr>
        <p:grpSpPr>
          <a:xfrm>
            <a:off x="10568813" y="-728010"/>
            <a:ext cx="10191858" cy="11015010"/>
            <a:chOff x="0" y="0"/>
            <a:chExt cx="2684275" cy="2901073"/>
          </a:xfrm>
        </p:grpSpPr>
        <p:sp>
          <p:nvSpPr>
            <p:cNvPr id="3" name="Freeform 3"/>
            <p:cNvSpPr/>
            <p:nvPr/>
          </p:nvSpPr>
          <p:spPr>
            <a:xfrm>
              <a:off x="0" y="0"/>
              <a:ext cx="2684275" cy="2901073"/>
            </a:xfrm>
            <a:custGeom>
              <a:avLst/>
              <a:gdLst/>
              <a:ahLst/>
              <a:cxnLst/>
              <a:rect l="l" t="t" r="r" b="b"/>
              <a:pathLst>
                <a:path w="2684275" h="2901073">
                  <a:moveTo>
                    <a:pt x="0" y="0"/>
                  </a:moveTo>
                  <a:lnTo>
                    <a:pt x="2684275" y="0"/>
                  </a:lnTo>
                  <a:lnTo>
                    <a:pt x="2684275" y="2901073"/>
                  </a:lnTo>
                  <a:lnTo>
                    <a:pt x="0" y="2901073"/>
                  </a:lnTo>
                  <a:close/>
                </a:path>
              </a:pathLst>
            </a:custGeom>
            <a:solidFill>
              <a:srgbClr val="FFFFFF"/>
            </a:solidFill>
          </p:spPr>
          <p:txBody>
            <a:bodyPr/>
            <a:lstStyle/>
            <a:p>
              <a:endParaRPr lang="en-US"/>
            </a:p>
          </p:txBody>
        </p:sp>
        <p:sp>
          <p:nvSpPr>
            <p:cNvPr id="4" name="TextBox 4"/>
            <p:cNvSpPr txBox="1"/>
            <p:nvPr/>
          </p:nvSpPr>
          <p:spPr>
            <a:xfrm>
              <a:off x="0" y="-38100"/>
              <a:ext cx="2684275" cy="2939173"/>
            </a:xfrm>
            <a:prstGeom prst="rect">
              <a:avLst/>
            </a:prstGeom>
          </p:spPr>
          <p:txBody>
            <a:bodyPr lIns="50800" tIns="50800" rIns="50800" bIns="50800" rtlCol="0" anchor="ctr"/>
            <a:lstStyle/>
            <a:p>
              <a:pPr algn="ctr">
                <a:lnSpc>
                  <a:spcPts val="1874"/>
                </a:lnSpc>
              </a:pPr>
              <a:endParaRPr/>
            </a:p>
          </p:txBody>
        </p:sp>
      </p:grpSp>
      <p:sp>
        <p:nvSpPr>
          <p:cNvPr id="5" name="Freeform 5"/>
          <p:cNvSpPr/>
          <p:nvPr/>
        </p:nvSpPr>
        <p:spPr>
          <a:xfrm>
            <a:off x="11454692" y="7691270"/>
            <a:ext cx="6104168" cy="1881159"/>
          </a:xfrm>
          <a:custGeom>
            <a:avLst/>
            <a:gdLst/>
            <a:ahLst/>
            <a:cxnLst/>
            <a:rect l="l" t="t" r="r" b="b"/>
            <a:pathLst>
              <a:path w="6104168" h="1881159">
                <a:moveTo>
                  <a:pt x="0" y="0"/>
                </a:moveTo>
                <a:lnTo>
                  <a:pt x="6104167" y="0"/>
                </a:lnTo>
                <a:lnTo>
                  <a:pt x="6104167" y="1881159"/>
                </a:lnTo>
                <a:lnTo>
                  <a:pt x="0" y="188115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33442" y="597524"/>
            <a:ext cx="8466497" cy="914400"/>
          </a:xfrm>
          <a:prstGeom prst="rect">
            <a:avLst/>
          </a:prstGeom>
        </p:spPr>
        <p:txBody>
          <a:bodyPr lIns="0" tIns="0" rIns="0" bIns="0" rtlCol="0" anchor="t">
            <a:spAutoFit/>
          </a:bodyPr>
          <a:lstStyle/>
          <a:p>
            <a:pPr algn="ctr">
              <a:lnSpc>
                <a:spcPts val="7213"/>
              </a:lnSpc>
            </a:pPr>
            <a:r>
              <a:rPr lang="en-US" sz="6011">
                <a:solidFill>
                  <a:srgbClr val="FFFFFF"/>
                </a:solidFill>
                <a:latin typeface="Century Gothic Paneuropean Bold"/>
              </a:rPr>
              <a:t>LEADERSHIP ACADEMY   </a:t>
            </a:r>
          </a:p>
        </p:txBody>
      </p:sp>
      <p:sp>
        <p:nvSpPr>
          <p:cNvPr id="7" name="TextBox 7"/>
          <p:cNvSpPr txBox="1"/>
          <p:nvPr/>
        </p:nvSpPr>
        <p:spPr>
          <a:xfrm>
            <a:off x="433442" y="3188847"/>
            <a:ext cx="8134203" cy="5975350"/>
          </a:xfrm>
          <a:prstGeom prst="rect">
            <a:avLst/>
          </a:prstGeom>
        </p:spPr>
        <p:txBody>
          <a:bodyPr lIns="0" tIns="0" rIns="0" bIns="0" rtlCol="0" anchor="t">
            <a:spAutoFit/>
          </a:bodyPr>
          <a:lstStyle/>
          <a:p>
            <a:pPr marL="647700" lvl="1" indent="-323850">
              <a:lnSpc>
                <a:spcPts val="3600"/>
              </a:lnSpc>
              <a:buFont typeface="Arial"/>
              <a:buChar char="•"/>
            </a:pPr>
            <a:r>
              <a:rPr lang="en-US" sz="3000" spc="204">
                <a:solidFill>
                  <a:srgbClr val="FFFFFF"/>
                </a:solidFill>
                <a:latin typeface="Century Gothic Paneuropean"/>
              </a:rPr>
              <a:t>Over 1/3 of academy participants have been promoted.</a:t>
            </a:r>
          </a:p>
          <a:p>
            <a:pPr>
              <a:lnSpc>
                <a:spcPts val="3600"/>
              </a:lnSpc>
            </a:pPr>
            <a:endParaRPr lang="en-US" sz="3000" spc="204">
              <a:solidFill>
                <a:srgbClr val="FFFFFF"/>
              </a:solidFill>
              <a:latin typeface="Century Gothic Paneuropean"/>
            </a:endParaRPr>
          </a:p>
          <a:p>
            <a:pPr marL="647700" lvl="1" indent="-323850">
              <a:lnSpc>
                <a:spcPts val="3600"/>
              </a:lnSpc>
              <a:buFont typeface="Arial"/>
              <a:buChar char="•"/>
            </a:pPr>
            <a:r>
              <a:rPr lang="en-US" sz="3000" spc="204">
                <a:solidFill>
                  <a:srgbClr val="FFFFFF"/>
                </a:solidFill>
                <a:latin typeface="Century Gothic Paneuropean"/>
              </a:rPr>
              <a:t>Over 50% of academy participants applied for promotions. </a:t>
            </a:r>
          </a:p>
          <a:p>
            <a:pPr>
              <a:lnSpc>
                <a:spcPts val="3600"/>
              </a:lnSpc>
            </a:pPr>
            <a:endParaRPr lang="en-US" sz="3000" spc="204">
              <a:solidFill>
                <a:srgbClr val="FFFFFF"/>
              </a:solidFill>
              <a:latin typeface="Century Gothic Paneuropean"/>
            </a:endParaRPr>
          </a:p>
          <a:p>
            <a:pPr marL="647700" lvl="1" indent="-323850">
              <a:lnSpc>
                <a:spcPts val="3600"/>
              </a:lnSpc>
              <a:buFont typeface="Arial"/>
              <a:buChar char="•"/>
            </a:pPr>
            <a:r>
              <a:rPr lang="en-US" sz="3000" spc="204">
                <a:solidFill>
                  <a:srgbClr val="FFFFFF"/>
                </a:solidFill>
                <a:latin typeface="Century Gothic Paneuropean"/>
              </a:rPr>
              <a:t>Over 60% of those that applied for promotion were successful in doing so.</a:t>
            </a:r>
          </a:p>
          <a:p>
            <a:pPr>
              <a:lnSpc>
                <a:spcPts val="3600"/>
              </a:lnSpc>
            </a:pPr>
            <a:endParaRPr lang="en-US" sz="3000" spc="204">
              <a:solidFill>
                <a:srgbClr val="FFFFFF"/>
              </a:solidFill>
              <a:latin typeface="Century Gothic Paneuropean"/>
            </a:endParaRPr>
          </a:p>
          <a:p>
            <a:pPr marL="647700" lvl="1" indent="-323850">
              <a:lnSpc>
                <a:spcPts val="3600"/>
              </a:lnSpc>
              <a:buFont typeface="Arial"/>
              <a:buChar char="•"/>
            </a:pPr>
            <a:r>
              <a:rPr lang="en-US" sz="3000" spc="204">
                <a:solidFill>
                  <a:srgbClr val="FFFFFF"/>
                </a:solidFill>
                <a:latin typeface="Century Gothic Paneuropean"/>
              </a:rPr>
              <a:t>Within the organization, 96% of the academy participants have been retained (3 years later).</a:t>
            </a:r>
          </a:p>
        </p:txBody>
      </p:sp>
      <p:grpSp>
        <p:nvGrpSpPr>
          <p:cNvPr id="8" name="Group 8"/>
          <p:cNvGrpSpPr/>
          <p:nvPr/>
        </p:nvGrpSpPr>
        <p:grpSpPr>
          <a:xfrm>
            <a:off x="9144000" y="-428357"/>
            <a:ext cx="9588231" cy="11015010"/>
            <a:chOff x="0" y="0"/>
            <a:chExt cx="12784309" cy="14686681"/>
          </a:xfrm>
        </p:grpSpPr>
        <p:grpSp>
          <p:nvGrpSpPr>
            <p:cNvPr id="9" name="Group 9"/>
            <p:cNvGrpSpPr/>
            <p:nvPr/>
          </p:nvGrpSpPr>
          <p:grpSpPr>
            <a:xfrm>
              <a:off x="0" y="0"/>
              <a:ext cx="1899751" cy="14686681"/>
              <a:chOff x="0" y="0"/>
              <a:chExt cx="375259" cy="2901073"/>
            </a:xfrm>
          </p:grpSpPr>
          <p:sp>
            <p:nvSpPr>
              <p:cNvPr id="10" name="Freeform 10"/>
              <p:cNvSpPr/>
              <p:nvPr/>
            </p:nvSpPr>
            <p:spPr>
              <a:xfrm>
                <a:off x="0" y="0"/>
                <a:ext cx="375259" cy="2901073"/>
              </a:xfrm>
              <a:custGeom>
                <a:avLst/>
                <a:gdLst/>
                <a:ahLst/>
                <a:cxnLst/>
                <a:rect l="l" t="t" r="r" b="b"/>
                <a:pathLst>
                  <a:path w="375259" h="2901073">
                    <a:moveTo>
                      <a:pt x="0" y="0"/>
                    </a:moveTo>
                    <a:lnTo>
                      <a:pt x="375259" y="0"/>
                    </a:lnTo>
                    <a:lnTo>
                      <a:pt x="375259" y="2901073"/>
                    </a:lnTo>
                    <a:lnTo>
                      <a:pt x="0" y="2901073"/>
                    </a:lnTo>
                    <a:close/>
                  </a:path>
                </a:pathLst>
              </a:custGeom>
              <a:solidFill>
                <a:srgbClr val="E3C17D"/>
              </a:solidFill>
            </p:spPr>
            <p:txBody>
              <a:bodyPr/>
              <a:lstStyle/>
              <a:p>
                <a:endParaRPr lang="en-US"/>
              </a:p>
            </p:txBody>
          </p:sp>
          <p:sp>
            <p:nvSpPr>
              <p:cNvPr id="11" name="TextBox 11"/>
              <p:cNvSpPr txBox="1"/>
              <p:nvPr/>
            </p:nvSpPr>
            <p:spPr>
              <a:xfrm>
                <a:off x="0" y="-38100"/>
                <a:ext cx="375259" cy="2939173"/>
              </a:xfrm>
              <a:prstGeom prst="rect">
                <a:avLst/>
              </a:prstGeom>
            </p:spPr>
            <p:txBody>
              <a:bodyPr lIns="50800" tIns="50800" rIns="50800" bIns="50800" rtlCol="0" anchor="ctr"/>
              <a:lstStyle/>
              <a:p>
                <a:pPr algn="ctr">
                  <a:lnSpc>
                    <a:spcPts val="1874"/>
                  </a:lnSpc>
                </a:pPr>
                <a:endParaRPr/>
              </a:p>
            </p:txBody>
          </p:sp>
        </p:grpSp>
        <p:grpSp>
          <p:nvGrpSpPr>
            <p:cNvPr id="12" name="Group 12"/>
            <p:cNvGrpSpPr/>
            <p:nvPr/>
          </p:nvGrpSpPr>
          <p:grpSpPr>
            <a:xfrm>
              <a:off x="558262" y="3364166"/>
              <a:ext cx="8622449" cy="6223215"/>
              <a:chOff x="0" y="0"/>
              <a:chExt cx="1609856" cy="1161907"/>
            </a:xfrm>
          </p:grpSpPr>
          <p:sp>
            <p:nvSpPr>
              <p:cNvPr id="13" name="Freeform 13"/>
              <p:cNvSpPr/>
              <p:nvPr/>
            </p:nvSpPr>
            <p:spPr>
              <a:xfrm>
                <a:off x="0" y="0"/>
                <a:ext cx="1609856" cy="1161907"/>
              </a:xfrm>
              <a:custGeom>
                <a:avLst/>
                <a:gdLst/>
                <a:ahLst/>
                <a:cxnLst/>
                <a:rect l="l" t="t" r="r" b="b"/>
                <a:pathLst>
                  <a:path w="1609856" h="1161907">
                    <a:moveTo>
                      <a:pt x="0" y="0"/>
                    </a:moveTo>
                    <a:lnTo>
                      <a:pt x="1609856" y="0"/>
                    </a:lnTo>
                    <a:lnTo>
                      <a:pt x="1609856" y="1161907"/>
                    </a:lnTo>
                    <a:lnTo>
                      <a:pt x="0" y="1161907"/>
                    </a:lnTo>
                    <a:close/>
                  </a:path>
                </a:pathLst>
              </a:custGeom>
              <a:solidFill>
                <a:srgbClr val="E3C17D"/>
              </a:solidFill>
            </p:spPr>
            <p:txBody>
              <a:bodyPr/>
              <a:lstStyle/>
              <a:p>
                <a:endParaRPr lang="en-US"/>
              </a:p>
            </p:txBody>
          </p:sp>
          <p:sp>
            <p:nvSpPr>
              <p:cNvPr id="14" name="TextBox 14"/>
              <p:cNvSpPr txBox="1"/>
              <p:nvPr/>
            </p:nvSpPr>
            <p:spPr>
              <a:xfrm>
                <a:off x="0" y="0"/>
                <a:ext cx="1609856" cy="1161907"/>
              </a:xfrm>
              <a:prstGeom prst="rect">
                <a:avLst/>
              </a:prstGeom>
            </p:spPr>
            <p:txBody>
              <a:bodyPr lIns="50800" tIns="50800" rIns="50800" bIns="50800" rtlCol="0" anchor="ctr"/>
              <a:lstStyle/>
              <a:p>
                <a:pPr algn="ctr">
                  <a:lnSpc>
                    <a:spcPts val="2688"/>
                  </a:lnSpc>
                </a:pPr>
                <a:endParaRPr/>
              </a:p>
            </p:txBody>
          </p:sp>
        </p:grpSp>
        <p:grpSp>
          <p:nvGrpSpPr>
            <p:cNvPr id="15" name="Group 15"/>
            <p:cNvGrpSpPr/>
            <p:nvPr/>
          </p:nvGrpSpPr>
          <p:grpSpPr>
            <a:xfrm>
              <a:off x="7481291" y="1216594"/>
              <a:ext cx="5303018" cy="530301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C17D"/>
              </a:solidFill>
            </p:spPr>
            <p:txBody>
              <a:bodyPr/>
              <a:lstStyle/>
              <a:p>
                <a:endParaRPr lang="en-US"/>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688"/>
                  </a:lnSpc>
                </a:pPr>
                <a:endParaRPr/>
              </a:p>
            </p:txBody>
          </p:sp>
        </p:grpSp>
        <p:sp>
          <p:nvSpPr>
            <p:cNvPr id="18" name="Freeform 18"/>
            <p:cNvSpPr/>
            <p:nvPr/>
          </p:nvSpPr>
          <p:spPr>
            <a:xfrm>
              <a:off x="9124037" y="3771543"/>
              <a:ext cx="3098292" cy="5714239"/>
            </a:xfrm>
            <a:custGeom>
              <a:avLst/>
              <a:gdLst/>
              <a:ahLst/>
              <a:cxnLst/>
              <a:rect l="l" t="t" r="r" b="b"/>
              <a:pathLst>
                <a:path w="4218984" h="7783712">
                  <a:moveTo>
                    <a:pt x="0" y="0"/>
                  </a:moveTo>
                  <a:lnTo>
                    <a:pt x="4218983" y="0"/>
                  </a:lnTo>
                  <a:lnTo>
                    <a:pt x="4218983" y="7783711"/>
                  </a:lnTo>
                  <a:lnTo>
                    <a:pt x="0" y="7783711"/>
                  </a:lnTo>
                  <a:lnTo>
                    <a:pt x="0" y="0"/>
                  </a:lnTo>
                  <a:close/>
                </a:path>
              </a:pathLst>
            </a:custGeom>
            <a:blipFill>
              <a:blip r:embed="rId3"/>
              <a:stretch>
                <a:fillRect l="-3810" r="-3810"/>
              </a:stretch>
            </a:blipFill>
          </p:spPr>
          <p:txBody>
            <a:bodyPr/>
            <a:lstStyle/>
            <a:p>
              <a:endParaRPr lang="en-US"/>
            </a:p>
          </p:txBody>
        </p:sp>
        <p:sp>
          <p:nvSpPr>
            <p:cNvPr id="19" name="TextBox 19"/>
            <p:cNvSpPr txBox="1"/>
            <p:nvPr/>
          </p:nvSpPr>
          <p:spPr>
            <a:xfrm>
              <a:off x="558262" y="4813414"/>
              <a:ext cx="7483515" cy="3476625"/>
            </a:xfrm>
            <a:prstGeom prst="rect">
              <a:avLst/>
            </a:prstGeom>
          </p:spPr>
          <p:txBody>
            <a:bodyPr lIns="0" tIns="0" rIns="0" bIns="0" rtlCol="0" anchor="t">
              <a:spAutoFit/>
            </a:bodyPr>
            <a:lstStyle/>
            <a:p>
              <a:pPr algn="ctr">
                <a:lnSpc>
                  <a:spcPts val="4906"/>
                </a:lnSpc>
              </a:pPr>
              <a:r>
                <a:rPr lang="en-US" sz="4089" spc="278">
                  <a:solidFill>
                    <a:srgbClr val="FFFFFF"/>
                  </a:solidFill>
                  <a:latin typeface="Century Gothic Paneuropean Bold"/>
                </a:rPr>
                <a:t>Nicole Kiddoo,</a:t>
              </a:r>
            </a:p>
            <a:p>
              <a:pPr algn="ctr">
                <a:lnSpc>
                  <a:spcPts val="3947"/>
                </a:lnSpc>
              </a:pPr>
              <a:r>
                <a:rPr lang="en-US" sz="3289" spc="223">
                  <a:solidFill>
                    <a:srgbClr val="FFFFFF"/>
                  </a:solidFill>
                  <a:latin typeface="Century Gothic Paneuropean"/>
                </a:rPr>
                <a:t>Executive Director</a:t>
              </a:r>
            </a:p>
            <a:p>
              <a:pPr algn="ctr">
                <a:lnSpc>
                  <a:spcPts val="3947"/>
                </a:lnSpc>
              </a:pPr>
              <a:endParaRPr lang="en-US" sz="3289" spc="223">
                <a:solidFill>
                  <a:srgbClr val="FFFFFF"/>
                </a:solidFill>
                <a:latin typeface="Century Gothic Paneuropean"/>
              </a:endParaRPr>
            </a:p>
            <a:p>
              <a:pPr algn="ctr">
                <a:lnSpc>
                  <a:spcPts val="3947"/>
                </a:lnSpc>
              </a:pPr>
              <a:r>
                <a:rPr lang="en-US" sz="3289" spc="223">
                  <a:solidFill>
                    <a:srgbClr val="FFFFFF"/>
                  </a:solidFill>
                  <a:latin typeface="Century Gothic Paneuropean Bold"/>
                </a:rPr>
                <a:t>Lewis Mason Thurston Area Agency on Aging</a:t>
              </a:r>
            </a:p>
          </p:txBody>
        </p:sp>
      </p:grpSp>
      <p:sp>
        <p:nvSpPr>
          <p:cNvPr id="20" name="TextBox 20"/>
          <p:cNvSpPr txBox="1"/>
          <p:nvPr/>
        </p:nvSpPr>
        <p:spPr>
          <a:xfrm>
            <a:off x="1028700" y="1511924"/>
            <a:ext cx="6371544" cy="630796"/>
          </a:xfrm>
          <a:prstGeom prst="rect">
            <a:avLst/>
          </a:prstGeom>
        </p:spPr>
        <p:txBody>
          <a:bodyPr lIns="0" tIns="0" rIns="0" bIns="0" rtlCol="0" anchor="t">
            <a:spAutoFit/>
          </a:bodyPr>
          <a:lstStyle/>
          <a:p>
            <a:pPr algn="ctr">
              <a:lnSpc>
                <a:spcPts val="4977"/>
              </a:lnSpc>
            </a:pPr>
            <a:r>
              <a:rPr lang="en-US" sz="4147" dirty="0">
                <a:solidFill>
                  <a:srgbClr val="FFFFFF"/>
                </a:solidFill>
                <a:latin typeface="Century Gothic Paneuropean Bold Italics"/>
              </a:rPr>
              <a:t>Case Study Results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DA4"/>
        </a:solidFill>
        <a:effectLst/>
      </p:bgPr>
    </p:bg>
    <p:spTree>
      <p:nvGrpSpPr>
        <p:cNvPr id="1" name=""/>
        <p:cNvGrpSpPr/>
        <p:nvPr/>
      </p:nvGrpSpPr>
      <p:grpSpPr>
        <a:xfrm>
          <a:off x="0" y="0"/>
          <a:ext cx="0" cy="0"/>
          <a:chOff x="0" y="0"/>
          <a:chExt cx="0" cy="0"/>
        </a:xfrm>
      </p:grpSpPr>
      <p:grpSp>
        <p:nvGrpSpPr>
          <p:cNvPr id="2" name="Group 2"/>
          <p:cNvGrpSpPr/>
          <p:nvPr/>
        </p:nvGrpSpPr>
        <p:grpSpPr>
          <a:xfrm>
            <a:off x="5577893" y="-364005"/>
            <a:ext cx="1481927" cy="11015010"/>
            <a:chOff x="0" y="0"/>
            <a:chExt cx="390302" cy="2901073"/>
          </a:xfrm>
        </p:grpSpPr>
        <p:sp>
          <p:nvSpPr>
            <p:cNvPr id="3" name="Freeform 3"/>
            <p:cNvSpPr/>
            <p:nvPr/>
          </p:nvSpPr>
          <p:spPr>
            <a:xfrm>
              <a:off x="0" y="0"/>
              <a:ext cx="390302" cy="2901073"/>
            </a:xfrm>
            <a:custGeom>
              <a:avLst/>
              <a:gdLst/>
              <a:ahLst/>
              <a:cxnLst/>
              <a:rect l="l" t="t" r="r" b="b"/>
              <a:pathLst>
                <a:path w="390302" h="2901073">
                  <a:moveTo>
                    <a:pt x="0" y="0"/>
                  </a:moveTo>
                  <a:lnTo>
                    <a:pt x="390302" y="0"/>
                  </a:lnTo>
                  <a:lnTo>
                    <a:pt x="390302" y="2901073"/>
                  </a:lnTo>
                  <a:lnTo>
                    <a:pt x="0" y="2901073"/>
                  </a:lnTo>
                  <a:close/>
                </a:path>
              </a:pathLst>
            </a:custGeom>
            <a:solidFill>
              <a:srgbClr val="E3C17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390302" cy="2939173"/>
            </a:xfrm>
            <a:prstGeom prst="rect">
              <a:avLst/>
            </a:prstGeom>
          </p:spPr>
          <p:txBody>
            <a:bodyPr lIns="50800" tIns="50800" rIns="50800" bIns="50800" rtlCol="0" anchor="ctr"/>
            <a:lstStyle/>
            <a:p>
              <a:pPr marL="0" marR="0" lvl="0" indent="0" algn="ctr" defTabSz="914400" rtl="0" eaLnBrk="1" fontAlgn="auto" latinLnBrk="0" hangingPunct="1">
                <a:lnSpc>
                  <a:spcPts val="187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904086" y="-728010"/>
            <a:ext cx="14856585" cy="11015010"/>
            <a:chOff x="0" y="0"/>
            <a:chExt cx="3912846" cy="2901073"/>
          </a:xfrm>
        </p:grpSpPr>
        <p:sp>
          <p:nvSpPr>
            <p:cNvPr id="6" name="Freeform 6"/>
            <p:cNvSpPr/>
            <p:nvPr/>
          </p:nvSpPr>
          <p:spPr>
            <a:xfrm>
              <a:off x="0" y="0"/>
              <a:ext cx="3912846" cy="2901073"/>
            </a:xfrm>
            <a:custGeom>
              <a:avLst/>
              <a:gdLst/>
              <a:ahLst/>
              <a:cxnLst/>
              <a:rect l="l" t="t" r="r" b="b"/>
              <a:pathLst>
                <a:path w="3912846" h="2901073">
                  <a:moveTo>
                    <a:pt x="0" y="0"/>
                  </a:moveTo>
                  <a:lnTo>
                    <a:pt x="3912846" y="0"/>
                  </a:lnTo>
                  <a:lnTo>
                    <a:pt x="3912846" y="2901073"/>
                  </a:lnTo>
                  <a:lnTo>
                    <a:pt x="0" y="290107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3912846" cy="2939173"/>
            </a:xfrm>
            <a:prstGeom prst="rect">
              <a:avLst/>
            </a:prstGeom>
          </p:spPr>
          <p:txBody>
            <a:bodyPr lIns="50800" tIns="50800" rIns="50800" bIns="50800" rtlCol="0" anchor="ctr"/>
            <a:lstStyle/>
            <a:p>
              <a:pPr marL="0" marR="0" lvl="0" indent="0" algn="ctr" defTabSz="914400" rtl="0" eaLnBrk="1" fontAlgn="auto" latinLnBrk="0" hangingPunct="1">
                <a:lnSpc>
                  <a:spcPts val="187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540573" y="-1399300"/>
            <a:ext cx="7779300" cy="12313915"/>
            <a:chOff x="0" y="0"/>
            <a:chExt cx="1936581" cy="3065430"/>
          </a:xfrm>
        </p:grpSpPr>
        <p:sp>
          <p:nvSpPr>
            <p:cNvPr id="9" name="Freeform 9"/>
            <p:cNvSpPr/>
            <p:nvPr/>
          </p:nvSpPr>
          <p:spPr>
            <a:xfrm>
              <a:off x="0" y="0"/>
              <a:ext cx="1936581" cy="3065430"/>
            </a:xfrm>
            <a:custGeom>
              <a:avLst/>
              <a:gdLst/>
              <a:ahLst/>
              <a:cxnLst/>
              <a:rect l="l" t="t" r="r" b="b"/>
              <a:pathLst>
                <a:path w="1936581" h="3065430">
                  <a:moveTo>
                    <a:pt x="0" y="0"/>
                  </a:moveTo>
                  <a:lnTo>
                    <a:pt x="1936581" y="0"/>
                  </a:lnTo>
                  <a:lnTo>
                    <a:pt x="1936581" y="3065430"/>
                  </a:lnTo>
                  <a:lnTo>
                    <a:pt x="0" y="3065430"/>
                  </a:lnTo>
                  <a:close/>
                </a:path>
              </a:pathLst>
            </a:custGeom>
            <a:solidFill>
              <a:srgbClr val="E3C17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0"/>
              <a:ext cx="1936581" cy="3065430"/>
            </a:xfrm>
            <a:prstGeom prst="rect">
              <a:avLst/>
            </a:prstGeom>
          </p:spPr>
          <p:txBody>
            <a:bodyPr lIns="50800" tIns="50800" rIns="50800" bIns="50800" rtlCol="0" anchor="ctr"/>
            <a:lstStyle/>
            <a:p>
              <a:pPr marL="0" marR="0" lvl="0" indent="0" algn="ctr" defTabSz="914400" rtl="0" eaLnBrk="1" fontAlgn="auto" latinLnBrk="0" hangingPunct="1">
                <a:lnSpc>
                  <a:spcPts val="268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8089438" y="166629"/>
            <a:ext cx="8466497" cy="914400"/>
          </a:xfrm>
          <a:prstGeom prst="rect">
            <a:avLst/>
          </a:prstGeom>
        </p:spPr>
        <p:txBody>
          <a:bodyPr lIns="0" tIns="0" rIns="0" bIns="0" rtlCol="0" anchor="t">
            <a:spAutoFit/>
          </a:bodyPr>
          <a:lstStyle/>
          <a:p>
            <a:pPr marL="0" marR="0" lvl="0" indent="0" algn="ctr" defTabSz="914400" rtl="0" eaLnBrk="1" fontAlgn="auto" latinLnBrk="0" hangingPunct="1">
              <a:lnSpc>
                <a:spcPts val="7213"/>
              </a:lnSpc>
              <a:spcBef>
                <a:spcPts val="0"/>
              </a:spcBef>
              <a:spcAft>
                <a:spcPts val="0"/>
              </a:spcAft>
              <a:buClrTx/>
              <a:buSzTx/>
              <a:buFontTx/>
              <a:buNone/>
              <a:tabLst/>
              <a:defRPr/>
            </a:pPr>
            <a:r>
              <a:rPr kumimoji="0" lang="en-US" sz="6011" b="0" i="0" u="none" strike="noStrike" kern="1200" cap="none" spc="0" normalizeH="0" baseline="0" noProof="0">
                <a:ln>
                  <a:noFill/>
                </a:ln>
                <a:solidFill>
                  <a:srgbClr val="007DA4"/>
                </a:solidFill>
                <a:effectLst/>
                <a:uLnTx/>
                <a:uFillTx/>
                <a:latin typeface="Century Gothic Paneuropean Bold"/>
                <a:ea typeface="+mn-ea"/>
                <a:cs typeface="+mn-cs"/>
              </a:rPr>
              <a:t>STRATEGIC PLANNING </a:t>
            </a:r>
          </a:p>
        </p:txBody>
      </p:sp>
      <p:sp>
        <p:nvSpPr>
          <p:cNvPr id="12" name="TextBox 12"/>
          <p:cNvSpPr txBox="1"/>
          <p:nvPr/>
        </p:nvSpPr>
        <p:spPr>
          <a:xfrm>
            <a:off x="-77710" y="8997401"/>
            <a:ext cx="5624068" cy="914400"/>
          </a:xfrm>
          <a:prstGeom prst="rect">
            <a:avLst/>
          </a:prstGeom>
        </p:spPr>
        <p:txBody>
          <a:bodyPr lIns="0" tIns="0" rIns="0" bIns="0" rtlCol="0" anchor="t">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204" normalizeH="0" baseline="0" noProof="0">
                <a:ln>
                  <a:noFill/>
                </a:ln>
                <a:solidFill>
                  <a:srgbClr val="040707"/>
                </a:solidFill>
                <a:effectLst/>
                <a:uLnTx/>
                <a:uFillTx/>
                <a:latin typeface="Century Gothic Paneuropean"/>
                <a:ea typeface="+mn-ea"/>
                <a:cs typeface="+mn-cs"/>
              </a:rPr>
              <a:t>“Lancaster Leadership </a:t>
            </a:r>
            <a:r>
              <a:rPr kumimoji="0" lang="en-US" sz="3000" b="0" i="0" u="none" strike="noStrike" kern="1200" cap="none" spc="204" normalizeH="0" baseline="0" noProof="0">
                <a:ln>
                  <a:noFill/>
                </a:ln>
                <a:solidFill>
                  <a:srgbClr val="040707"/>
                </a:solidFill>
                <a:effectLst/>
                <a:uLnTx/>
                <a:uFillTx/>
                <a:latin typeface="Century Gothic Paneuropean Bold"/>
                <a:ea typeface="+mn-ea"/>
                <a:cs typeface="+mn-cs"/>
              </a:rPr>
              <a:t>came to our rescue.”</a:t>
            </a:r>
          </a:p>
        </p:txBody>
      </p:sp>
      <p:sp>
        <p:nvSpPr>
          <p:cNvPr id="13" name="TextBox 13"/>
          <p:cNvSpPr txBox="1"/>
          <p:nvPr/>
        </p:nvSpPr>
        <p:spPr>
          <a:xfrm>
            <a:off x="9136915" y="1081029"/>
            <a:ext cx="6371544" cy="617990"/>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r>
              <a:rPr kumimoji="0" lang="en-US" sz="4147" b="0" i="0" u="none" strike="noStrike" kern="1200" cap="none" spc="0" normalizeH="0" baseline="0" noProof="0" dirty="0">
                <a:ln>
                  <a:noFill/>
                </a:ln>
                <a:solidFill>
                  <a:srgbClr val="007DA4"/>
                </a:solidFill>
                <a:effectLst/>
                <a:uLnTx/>
                <a:uFillTx/>
                <a:latin typeface="Century Gothic Paneuropean Bold Italics"/>
                <a:ea typeface="+mn-ea"/>
                <a:cs typeface="+mn-cs"/>
              </a:rPr>
              <a:t> Case Study Results:</a:t>
            </a:r>
          </a:p>
        </p:txBody>
      </p:sp>
      <p:sp>
        <p:nvSpPr>
          <p:cNvPr id="14" name="Freeform 14"/>
          <p:cNvSpPr/>
          <p:nvPr/>
        </p:nvSpPr>
        <p:spPr>
          <a:xfrm>
            <a:off x="815973" y="2930863"/>
            <a:ext cx="3836703" cy="3836703"/>
          </a:xfrm>
          <a:custGeom>
            <a:avLst/>
            <a:gdLst/>
            <a:ahLst/>
            <a:cxnLst/>
            <a:rect l="l" t="t" r="r" b="b"/>
            <a:pathLst>
              <a:path w="3836703" h="3836703">
                <a:moveTo>
                  <a:pt x="0" y="0"/>
                </a:moveTo>
                <a:lnTo>
                  <a:pt x="3836703" y="0"/>
                </a:lnTo>
                <a:lnTo>
                  <a:pt x="3836703" y="3836703"/>
                </a:lnTo>
                <a:lnTo>
                  <a:pt x="0" y="383670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315576" y="6958121"/>
            <a:ext cx="4837497" cy="1610385"/>
          </a:xfrm>
          <a:prstGeom prst="rect">
            <a:avLst/>
          </a:prstGeom>
        </p:spPr>
        <p:txBody>
          <a:bodyPr lIns="0" tIns="0" rIns="0" bIns="0" rtlCol="0" anchor="t">
            <a:spAutoFit/>
          </a:bodyPr>
          <a:lstStyle/>
          <a:p>
            <a:pPr marL="0" marR="0" lvl="0" indent="0" algn="ctr" defTabSz="914400" rtl="0" eaLnBrk="1" fontAlgn="auto" latinLnBrk="0" hangingPunct="1">
              <a:lnSpc>
                <a:spcPts val="4229"/>
              </a:lnSpc>
              <a:spcBef>
                <a:spcPts val="0"/>
              </a:spcBef>
              <a:spcAft>
                <a:spcPts val="0"/>
              </a:spcAft>
              <a:buClrTx/>
              <a:buSzTx/>
              <a:buFontTx/>
              <a:buNone/>
              <a:tabLst/>
              <a:defRPr/>
            </a:pPr>
            <a:r>
              <a:rPr kumimoji="0" lang="en-US" sz="3524" b="0" i="0" u="none" strike="noStrike" kern="1200" cap="none" spc="239" normalizeH="0" baseline="0" noProof="0">
                <a:ln>
                  <a:noFill/>
                </a:ln>
                <a:solidFill>
                  <a:srgbClr val="FFFFFF"/>
                </a:solidFill>
                <a:effectLst/>
                <a:uLnTx/>
                <a:uFillTx/>
                <a:latin typeface="Century Gothic Paneuropean Bold"/>
                <a:ea typeface="+mn-ea"/>
                <a:cs typeface="+mn-cs"/>
              </a:rPr>
              <a:t>Whitney Cunningham</a:t>
            </a:r>
          </a:p>
          <a:p>
            <a:pPr marL="0" marR="0" lvl="0" indent="0" algn="ctr" defTabSz="914400" rtl="0" eaLnBrk="1" fontAlgn="auto" latinLnBrk="0" hangingPunct="1">
              <a:lnSpc>
                <a:spcPts val="4229"/>
              </a:lnSpc>
              <a:spcBef>
                <a:spcPts val="0"/>
              </a:spcBef>
              <a:spcAft>
                <a:spcPts val="0"/>
              </a:spcAft>
              <a:buClrTx/>
              <a:buSzTx/>
              <a:buFontTx/>
              <a:buNone/>
              <a:tabLst/>
              <a:defRPr/>
            </a:pPr>
            <a:r>
              <a:rPr kumimoji="0" lang="en-US" sz="3524" b="0" i="0" u="none" strike="noStrike" kern="1200" cap="none" spc="239" normalizeH="0" baseline="0" noProof="0">
                <a:ln>
                  <a:noFill/>
                </a:ln>
                <a:solidFill>
                  <a:srgbClr val="FFFFFF"/>
                </a:solidFill>
                <a:effectLst/>
                <a:uLnTx/>
                <a:uFillTx/>
                <a:latin typeface="Century Gothic Paneuropean"/>
                <a:ea typeface="+mn-ea"/>
                <a:cs typeface="+mn-cs"/>
              </a:rPr>
              <a:t>Managing Partner</a:t>
            </a:r>
          </a:p>
        </p:txBody>
      </p:sp>
      <p:sp>
        <p:nvSpPr>
          <p:cNvPr id="16" name="TextBox 16"/>
          <p:cNvSpPr txBox="1"/>
          <p:nvPr/>
        </p:nvSpPr>
        <p:spPr>
          <a:xfrm>
            <a:off x="315576" y="1019175"/>
            <a:ext cx="4923151" cy="1375774"/>
          </a:xfrm>
          <a:prstGeom prst="rect">
            <a:avLst/>
          </a:prstGeom>
        </p:spPr>
        <p:txBody>
          <a:bodyPr lIns="0" tIns="0" rIns="0" bIns="0" rtlCol="0" anchor="t">
            <a:spAutoFit/>
          </a:bodyPr>
          <a:lstStyle/>
          <a:p>
            <a:pPr marL="0" marR="0" lvl="0" indent="0" algn="ctr" defTabSz="914400" rtl="0" eaLnBrk="1" fontAlgn="auto" latinLnBrk="0" hangingPunct="1">
              <a:lnSpc>
                <a:spcPts val="5443"/>
              </a:lnSpc>
              <a:spcBef>
                <a:spcPts val="0"/>
              </a:spcBef>
              <a:spcAft>
                <a:spcPts val="0"/>
              </a:spcAft>
              <a:buClrTx/>
              <a:buSzTx/>
              <a:buFontTx/>
              <a:buNone/>
              <a:tabLst/>
              <a:defRPr/>
            </a:pPr>
            <a:r>
              <a:rPr kumimoji="0" lang="en-US" sz="4536" b="0" i="0" u="none" strike="noStrike" kern="1200" cap="none" spc="308" normalizeH="0" baseline="0" noProof="0">
                <a:ln>
                  <a:noFill/>
                </a:ln>
                <a:solidFill>
                  <a:srgbClr val="FFFFFF"/>
                </a:solidFill>
                <a:effectLst/>
                <a:uLnTx/>
                <a:uFillTx/>
                <a:latin typeface="Century Gothic Paneuropean Bold"/>
                <a:ea typeface="+mn-ea"/>
                <a:cs typeface="+mn-cs"/>
              </a:rPr>
              <a:t>Aspey, Watkins &amp; Diesel</a:t>
            </a:r>
          </a:p>
        </p:txBody>
      </p:sp>
      <p:sp>
        <p:nvSpPr>
          <p:cNvPr id="17" name="TextBox 17"/>
          <p:cNvSpPr txBox="1"/>
          <p:nvPr/>
        </p:nvSpPr>
        <p:spPr>
          <a:xfrm>
            <a:off x="6741935" y="2394949"/>
            <a:ext cx="11161504" cy="7469981"/>
          </a:xfrm>
          <a:prstGeom prst="rect">
            <a:avLst/>
          </a:prstGeom>
        </p:spPr>
        <p:txBody>
          <a:bodyPr lIns="0" tIns="0" rIns="0" bIns="0" rtlCol="0" anchor="t">
            <a:spAutoFit/>
          </a:bodyPr>
          <a:lstStyle/>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We</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 identified our priorities</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 and have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a 3 year succession plan and a flexible professional growth roadmap for staff and attorneys</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a:ea typeface="+mn-ea"/>
              <a:cs typeface="+mn-cs"/>
            </a:endParaRPr>
          </a:p>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We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see what's working and what’s not</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 and we created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strategy for the gap</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a:ea typeface="+mn-ea"/>
              <a:cs typeface="+mn-cs"/>
            </a:endParaRPr>
          </a:p>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We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attract and retain</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 attorneys and staff who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align with our mission with A mentorship program for associates</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Bold"/>
              <a:ea typeface="+mn-ea"/>
              <a:cs typeface="+mn-cs"/>
            </a:endParaRPr>
          </a:p>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Growth in the size</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 of the firm, including new roles and more diversity</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a:ea typeface="+mn-ea"/>
              <a:cs typeface="+mn-cs"/>
            </a:endParaRPr>
          </a:p>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New opportunities</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 to maximize our staff expertise for our clients (that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increases our profitability</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a:ea typeface="+mn-ea"/>
              <a:cs typeface="+mn-cs"/>
            </a:endParaRPr>
          </a:p>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Innovative products that help us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reach more of our community</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a:ea typeface="+mn-ea"/>
              <a:cs typeface="+mn-cs"/>
            </a:endParaRPr>
          </a:p>
          <a:p>
            <a:pPr marL="555382" marR="0" lvl="1" indent="-277691" algn="l" defTabSz="914400" rtl="0" eaLnBrk="1" fontAlgn="auto" latinLnBrk="0" hangingPunct="1">
              <a:lnSpc>
                <a:spcPts val="3086"/>
              </a:lnSpc>
              <a:spcBef>
                <a:spcPts val="0"/>
              </a:spcBef>
              <a:spcAft>
                <a:spcPts val="0"/>
              </a:spcAft>
              <a:buClrTx/>
              <a:buSzTx/>
              <a:buFont typeface="Arial"/>
              <a:buChar char="•"/>
              <a:tabLst/>
              <a:defRPr/>
            </a:pP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Clear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expectations</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 and SOPs that support our </a:t>
            </a:r>
            <a:r>
              <a:rPr kumimoji="0" lang="en-US" sz="2572" b="0" i="0" u="none" strike="noStrike" kern="1200" cap="none" spc="0" normalizeH="0" baseline="0" noProof="0">
                <a:ln>
                  <a:noFill/>
                </a:ln>
                <a:solidFill>
                  <a:srgbClr val="000000"/>
                </a:solidFill>
                <a:effectLst/>
                <a:uLnTx/>
                <a:uFillTx/>
                <a:latin typeface="Century Gothic Paneuropean Bold"/>
                <a:ea typeface="+mn-ea"/>
                <a:cs typeface="+mn-cs"/>
              </a:rPr>
              <a:t>efficiency</a:t>
            </a:r>
            <a:r>
              <a:rPr kumimoji="0" lang="en-US" sz="2572" b="0" i="0" u="none" strike="noStrike" kern="1200" cap="none" spc="0" normalizeH="0" baseline="0" noProof="0">
                <a:ln>
                  <a:noFill/>
                </a:ln>
                <a:solidFill>
                  <a:srgbClr val="000000"/>
                </a:solidFill>
                <a:effectLst/>
                <a:uLnTx/>
                <a:uFillTx/>
                <a:latin typeface="Century Gothic Paneuropean"/>
                <a:ea typeface="+mn-ea"/>
                <a:cs typeface="+mn-cs"/>
              </a:rPr>
              <a:t>.</a:t>
            </a:r>
          </a:p>
          <a:p>
            <a:pPr marL="0" marR="0" lvl="0" indent="0" algn="l" defTabSz="914400" rtl="0" eaLnBrk="1" fontAlgn="auto" latinLnBrk="0" hangingPunct="1">
              <a:lnSpc>
                <a:spcPts val="3086"/>
              </a:lnSpc>
              <a:spcBef>
                <a:spcPts val="0"/>
              </a:spcBef>
              <a:spcAft>
                <a:spcPts val="0"/>
              </a:spcAft>
              <a:buClrTx/>
              <a:buSzTx/>
              <a:buFontTx/>
              <a:buNone/>
              <a:tabLst/>
              <a:defRPr/>
            </a:pPr>
            <a:endParaRPr kumimoji="0" lang="en-US" sz="2572" b="0" i="0" u="none" strike="noStrike" kern="1200" cap="none" spc="0" normalizeH="0" baseline="0" noProof="0">
              <a:ln>
                <a:noFill/>
              </a:ln>
              <a:solidFill>
                <a:srgbClr val="000000"/>
              </a:solidFill>
              <a:effectLst/>
              <a:uLnTx/>
              <a:uFillTx/>
              <a:latin typeface="Century Gothic Paneuropean"/>
              <a:ea typeface="+mn-ea"/>
              <a:cs typeface="+mn-cs"/>
            </a:endParaRPr>
          </a:p>
        </p:txBody>
      </p:sp>
    </p:spTree>
    <p:extLst>
      <p:ext uri="{BB962C8B-B14F-4D97-AF65-F5344CB8AC3E}">
        <p14:creationId xmlns:p14="http://schemas.microsoft.com/office/powerpoint/2010/main" val="84823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DA4"/>
        </a:solidFill>
        <a:effectLst/>
      </p:bgPr>
    </p:bg>
    <p:spTree>
      <p:nvGrpSpPr>
        <p:cNvPr id="1" name=""/>
        <p:cNvGrpSpPr/>
        <p:nvPr/>
      </p:nvGrpSpPr>
      <p:grpSpPr>
        <a:xfrm>
          <a:off x="0" y="0"/>
          <a:ext cx="0" cy="0"/>
          <a:chOff x="0" y="0"/>
          <a:chExt cx="0" cy="0"/>
        </a:xfrm>
      </p:grpSpPr>
      <p:grpSp>
        <p:nvGrpSpPr>
          <p:cNvPr id="2" name="Group 2"/>
          <p:cNvGrpSpPr/>
          <p:nvPr/>
        </p:nvGrpSpPr>
        <p:grpSpPr>
          <a:xfrm>
            <a:off x="10568813" y="-728010"/>
            <a:ext cx="10191858" cy="11015010"/>
            <a:chOff x="0" y="0"/>
            <a:chExt cx="2684275" cy="2901073"/>
          </a:xfrm>
        </p:grpSpPr>
        <p:sp>
          <p:nvSpPr>
            <p:cNvPr id="3" name="Freeform 3"/>
            <p:cNvSpPr/>
            <p:nvPr/>
          </p:nvSpPr>
          <p:spPr>
            <a:xfrm>
              <a:off x="0" y="0"/>
              <a:ext cx="2684275" cy="2901073"/>
            </a:xfrm>
            <a:custGeom>
              <a:avLst/>
              <a:gdLst/>
              <a:ahLst/>
              <a:cxnLst/>
              <a:rect l="l" t="t" r="r" b="b"/>
              <a:pathLst>
                <a:path w="2684275" h="2901073">
                  <a:moveTo>
                    <a:pt x="0" y="0"/>
                  </a:moveTo>
                  <a:lnTo>
                    <a:pt x="2684275" y="0"/>
                  </a:lnTo>
                  <a:lnTo>
                    <a:pt x="2684275" y="2901073"/>
                  </a:lnTo>
                  <a:lnTo>
                    <a:pt x="0" y="290107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2684275" cy="2939173"/>
            </a:xfrm>
            <a:prstGeom prst="rect">
              <a:avLst/>
            </a:prstGeom>
          </p:spPr>
          <p:txBody>
            <a:bodyPr lIns="50800" tIns="50800" rIns="50800" bIns="50800" rtlCol="0" anchor="ctr"/>
            <a:lstStyle/>
            <a:p>
              <a:pPr marL="0" marR="0" lvl="0" indent="0" algn="ctr" defTabSz="914400" rtl="0" eaLnBrk="1" fontAlgn="auto" latinLnBrk="0" hangingPunct="1">
                <a:lnSpc>
                  <a:spcPts val="187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3792200" y="8267700"/>
            <a:ext cx="4134430" cy="1274133"/>
          </a:xfrm>
          <a:custGeom>
            <a:avLst/>
            <a:gdLst/>
            <a:ahLst/>
            <a:cxnLst/>
            <a:rect l="l" t="t" r="r" b="b"/>
            <a:pathLst>
              <a:path w="4134430" h="1274133">
                <a:moveTo>
                  <a:pt x="0" y="0"/>
                </a:moveTo>
                <a:lnTo>
                  <a:pt x="4134430" y="0"/>
                </a:lnTo>
                <a:lnTo>
                  <a:pt x="4134430" y="1274133"/>
                </a:lnTo>
                <a:lnTo>
                  <a:pt x="0" y="127413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1125200" y="-342900"/>
            <a:ext cx="2310692" cy="11015010"/>
            <a:chOff x="0" y="0"/>
            <a:chExt cx="608577" cy="2901073"/>
          </a:xfrm>
        </p:grpSpPr>
        <p:sp>
          <p:nvSpPr>
            <p:cNvPr id="7" name="Freeform 7"/>
            <p:cNvSpPr/>
            <p:nvPr/>
          </p:nvSpPr>
          <p:spPr>
            <a:xfrm>
              <a:off x="0" y="0"/>
              <a:ext cx="608577" cy="2901073"/>
            </a:xfrm>
            <a:custGeom>
              <a:avLst/>
              <a:gdLst/>
              <a:ahLst/>
              <a:cxnLst/>
              <a:rect l="l" t="t" r="r" b="b"/>
              <a:pathLst>
                <a:path w="608577" h="2901073">
                  <a:moveTo>
                    <a:pt x="0" y="0"/>
                  </a:moveTo>
                  <a:lnTo>
                    <a:pt x="608577" y="0"/>
                  </a:lnTo>
                  <a:lnTo>
                    <a:pt x="608577" y="2901073"/>
                  </a:lnTo>
                  <a:lnTo>
                    <a:pt x="0" y="2901073"/>
                  </a:lnTo>
                  <a:close/>
                </a:path>
              </a:pathLst>
            </a:custGeom>
            <a:solidFill>
              <a:srgbClr val="E3C17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608577" cy="2939173"/>
            </a:xfrm>
            <a:prstGeom prst="rect">
              <a:avLst/>
            </a:prstGeom>
          </p:spPr>
          <p:txBody>
            <a:bodyPr lIns="50800" tIns="50800" rIns="50800" bIns="50800" rtlCol="0" anchor="ctr"/>
            <a:lstStyle/>
            <a:p>
              <a:pPr marL="0" marR="0" lvl="0" indent="0" algn="ctr" defTabSz="914400" rtl="0" eaLnBrk="1" fontAlgn="auto" latinLnBrk="0" hangingPunct="1">
                <a:lnSpc>
                  <a:spcPts val="187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9308550" y="2179407"/>
            <a:ext cx="10098473" cy="4803065"/>
            <a:chOff x="0" y="0"/>
            <a:chExt cx="2513917" cy="1195677"/>
          </a:xfrm>
        </p:grpSpPr>
        <p:sp>
          <p:nvSpPr>
            <p:cNvPr id="10" name="Freeform 10"/>
            <p:cNvSpPr/>
            <p:nvPr/>
          </p:nvSpPr>
          <p:spPr>
            <a:xfrm>
              <a:off x="0" y="0"/>
              <a:ext cx="2513917" cy="1195677"/>
            </a:xfrm>
            <a:custGeom>
              <a:avLst/>
              <a:gdLst/>
              <a:ahLst/>
              <a:cxnLst/>
              <a:rect l="l" t="t" r="r" b="b"/>
              <a:pathLst>
                <a:path w="2513917" h="1195677">
                  <a:moveTo>
                    <a:pt x="0" y="0"/>
                  </a:moveTo>
                  <a:lnTo>
                    <a:pt x="2513917" y="0"/>
                  </a:lnTo>
                  <a:lnTo>
                    <a:pt x="2513917" y="1195677"/>
                  </a:lnTo>
                  <a:lnTo>
                    <a:pt x="0" y="1195677"/>
                  </a:lnTo>
                  <a:close/>
                </a:path>
              </a:pathLst>
            </a:custGeom>
            <a:solidFill>
              <a:srgbClr val="E3C17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0"/>
              <a:ext cx="2513917" cy="1195677"/>
            </a:xfrm>
            <a:prstGeom prst="rect">
              <a:avLst/>
            </a:prstGeom>
          </p:spPr>
          <p:txBody>
            <a:bodyPr lIns="50800" tIns="50800" rIns="50800" bIns="50800" rtlCol="0" anchor="ctr"/>
            <a:lstStyle/>
            <a:p>
              <a:pPr marL="0" marR="0" lvl="0" indent="0" algn="ctr" defTabSz="914400" rtl="0" eaLnBrk="1" fontAlgn="auto" latinLnBrk="0" hangingPunct="1">
                <a:lnSpc>
                  <a:spcPts val="268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4478000" y="2171700"/>
            <a:ext cx="4755705" cy="4564293"/>
          </a:xfrm>
          <a:custGeom>
            <a:avLst/>
            <a:gdLst/>
            <a:ahLst/>
            <a:cxnLst/>
            <a:rect l="l" t="t" r="r" b="b"/>
            <a:pathLst>
              <a:path w="5218534" h="5164735">
                <a:moveTo>
                  <a:pt x="0" y="0"/>
                </a:moveTo>
                <a:lnTo>
                  <a:pt x="5218534" y="0"/>
                </a:lnTo>
                <a:lnTo>
                  <a:pt x="5218534" y="5164735"/>
                </a:lnTo>
                <a:lnTo>
                  <a:pt x="0" y="51647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381000" y="190500"/>
            <a:ext cx="11303570" cy="1847365"/>
          </a:xfrm>
          <a:prstGeom prst="rect">
            <a:avLst/>
          </a:prstGeom>
        </p:spPr>
        <p:txBody>
          <a:bodyPr wrap="square" lIns="0" tIns="0" rIns="0" bIns="0" rtlCol="0" anchor="t">
            <a:spAutoFit/>
          </a:bodyPr>
          <a:lstStyle/>
          <a:p>
            <a:pPr marL="0" marR="0" lvl="0" indent="0" algn="ctr" defTabSz="914400" rtl="0" eaLnBrk="1" fontAlgn="auto" latinLnBrk="0" hangingPunct="1">
              <a:lnSpc>
                <a:spcPts val="4944"/>
              </a:lnSpc>
              <a:spcBef>
                <a:spcPts val="0"/>
              </a:spcBef>
              <a:spcAft>
                <a:spcPts val="0"/>
              </a:spcAft>
              <a:buClrTx/>
              <a:buSzTx/>
              <a:buFontTx/>
              <a:buNone/>
              <a:tabLst/>
              <a:defRPr/>
            </a:pPr>
            <a:r>
              <a:rPr kumimoji="0" lang="en-US" sz="3609" b="0" i="0" u="none" strike="noStrike" kern="1200" cap="none" spc="0" normalizeH="0" baseline="0" noProof="0" dirty="0">
                <a:ln>
                  <a:noFill/>
                </a:ln>
                <a:solidFill>
                  <a:srgbClr val="FFFFFF"/>
                </a:solidFill>
                <a:effectLst/>
                <a:uLnTx/>
                <a:uFillTx/>
                <a:latin typeface="Century Gothic Paneuropean Bold"/>
                <a:ea typeface="+mn-ea"/>
                <a:cs typeface="+mn-cs"/>
              </a:rPr>
              <a:t>STRATEGIC PLANNING &amp; RETREATS</a:t>
            </a:r>
          </a:p>
          <a:p>
            <a:pPr marL="0" marR="0" lvl="0" indent="0" algn="ctr" defTabSz="914400" rtl="0" eaLnBrk="1" fontAlgn="auto" latinLnBrk="0" hangingPunct="1">
              <a:lnSpc>
                <a:spcPts val="4944"/>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FFFF"/>
                </a:solidFill>
                <a:effectLst/>
                <a:uLnTx/>
                <a:uFillTx/>
                <a:latin typeface="Century Gothic Paneuropean Bold"/>
                <a:ea typeface="+mn-ea"/>
                <a:cs typeface="+mn-cs"/>
              </a:rPr>
              <a:t>LEADERSHIP COACHING &amp; CONFLICT RESOLUTION</a:t>
            </a:r>
          </a:p>
          <a:p>
            <a:pPr marL="0" marR="0" lvl="0" indent="0" algn="ctr" defTabSz="914400" rtl="0" eaLnBrk="1" fontAlgn="auto" latinLnBrk="0" hangingPunct="1">
              <a:lnSpc>
                <a:spcPts val="4944"/>
              </a:lnSpc>
              <a:spcBef>
                <a:spcPts val="0"/>
              </a:spcBef>
              <a:spcAft>
                <a:spcPts val="0"/>
              </a:spcAft>
              <a:buClrTx/>
              <a:buSzTx/>
              <a:buFontTx/>
              <a:buNone/>
              <a:tabLst/>
              <a:defRPr/>
            </a:pPr>
            <a:r>
              <a:rPr kumimoji="0" lang="en-US" sz="3609" b="0" i="0" u="none" strike="noStrike" kern="1200" cap="none" spc="0" normalizeH="0" baseline="0" noProof="0" dirty="0">
                <a:ln>
                  <a:noFill/>
                </a:ln>
                <a:solidFill>
                  <a:srgbClr val="FFFFFF"/>
                </a:solidFill>
                <a:effectLst/>
                <a:uLnTx/>
                <a:uFillTx/>
                <a:latin typeface="Century Gothic Paneuropean Bold"/>
                <a:ea typeface="+mn-ea"/>
                <a:cs typeface="+mn-cs"/>
              </a:rPr>
              <a:t>LARGE-SCALE TRAINING WORKSHOPS</a:t>
            </a:r>
          </a:p>
        </p:txBody>
      </p:sp>
      <p:sp>
        <p:nvSpPr>
          <p:cNvPr id="14" name="TextBox 14"/>
          <p:cNvSpPr txBox="1"/>
          <p:nvPr/>
        </p:nvSpPr>
        <p:spPr>
          <a:xfrm>
            <a:off x="405259" y="4676628"/>
            <a:ext cx="8903290" cy="4611688"/>
          </a:xfrm>
          <a:prstGeom prst="rect">
            <a:avLst/>
          </a:prstGeom>
        </p:spPr>
        <p:txBody>
          <a:bodyPr lIns="0" tIns="0" rIns="0" bIns="0" rtlCol="0" anchor="t">
            <a:spAutoFit/>
          </a:bodyPr>
          <a:lstStyle/>
          <a:p>
            <a:pPr marL="649607" marR="0" lvl="1" indent="-324804" algn="l" defTabSz="914400" rtl="0" eaLnBrk="1" fontAlgn="auto" latinLnBrk="0" hangingPunct="1">
              <a:lnSpc>
                <a:spcPts val="3610"/>
              </a:lnSpc>
              <a:spcBef>
                <a:spcPts val="0"/>
              </a:spcBef>
              <a:spcAft>
                <a:spcPts val="0"/>
              </a:spcAft>
              <a:buClrTx/>
              <a:buSzTx/>
              <a:buFont typeface="Arial"/>
              <a:buChar char="•"/>
              <a:tabLst/>
              <a:defRPr/>
            </a:pPr>
            <a:r>
              <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rPr>
              <a:t>High rates of satisfaction</a:t>
            </a:r>
            <a:r>
              <a:rPr kumimoji="0" lang="en-US" sz="3008" b="0" i="0" u="none" strike="noStrike" kern="1200" cap="none" spc="204" normalizeH="0" baseline="0" noProof="0" dirty="0">
                <a:ln>
                  <a:noFill/>
                </a:ln>
                <a:solidFill>
                  <a:srgbClr val="FFFFFF"/>
                </a:solidFill>
                <a:effectLst/>
                <a:uLnTx/>
                <a:uFillTx/>
                <a:latin typeface="Century Gothic Paneuropean"/>
                <a:ea typeface="+mn-ea"/>
                <a:cs typeface="+mn-cs"/>
              </a:rPr>
              <a:t> from participants</a:t>
            </a:r>
          </a:p>
          <a:p>
            <a:pPr marL="0" marR="0" lvl="0" indent="0" algn="l" defTabSz="914400" rtl="0" eaLnBrk="1" fontAlgn="auto" latinLnBrk="0" hangingPunct="1">
              <a:lnSpc>
                <a:spcPts val="3610"/>
              </a:lnSpc>
              <a:spcBef>
                <a:spcPts val="0"/>
              </a:spcBef>
              <a:spcAft>
                <a:spcPts val="0"/>
              </a:spcAft>
              <a:buClrTx/>
              <a:buSzTx/>
              <a:buFontTx/>
              <a:buNone/>
              <a:tabLst/>
              <a:defRPr/>
            </a:pPr>
            <a:endParaRPr kumimoji="0" lang="en-US" sz="3008" b="0" i="0" u="none" strike="noStrike" kern="1200" cap="none" spc="204" normalizeH="0" baseline="0" noProof="0" dirty="0">
              <a:ln>
                <a:noFill/>
              </a:ln>
              <a:solidFill>
                <a:srgbClr val="FFFFFF"/>
              </a:solidFill>
              <a:effectLst/>
              <a:uLnTx/>
              <a:uFillTx/>
              <a:latin typeface="Century Gothic Paneuropean"/>
              <a:ea typeface="+mn-ea"/>
              <a:cs typeface="+mn-cs"/>
            </a:endParaRPr>
          </a:p>
          <a:p>
            <a:pPr marL="649607" marR="0" lvl="1" indent="-324804" algn="l" defTabSz="914400" rtl="0" eaLnBrk="1" fontAlgn="auto" latinLnBrk="0" hangingPunct="1">
              <a:lnSpc>
                <a:spcPts val="3610"/>
              </a:lnSpc>
              <a:spcBef>
                <a:spcPts val="0"/>
              </a:spcBef>
              <a:spcAft>
                <a:spcPts val="0"/>
              </a:spcAft>
              <a:buClrTx/>
              <a:buSzTx/>
              <a:buFont typeface="Arial"/>
              <a:buChar char="•"/>
              <a:tabLst/>
              <a:defRPr/>
            </a:pPr>
            <a:r>
              <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rPr>
              <a:t>Reduced turnover</a:t>
            </a:r>
            <a:r>
              <a:rPr kumimoji="0" lang="en-US" sz="3008" b="0" i="0" u="none" strike="noStrike" kern="1200" cap="none" spc="204" normalizeH="0" baseline="0" noProof="0" dirty="0">
                <a:ln>
                  <a:noFill/>
                </a:ln>
                <a:solidFill>
                  <a:srgbClr val="FFFFFF"/>
                </a:solidFill>
                <a:effectLst/>
                <a:uLnTx/>
                <a:uFillTx/>
                <a:latin typeface="Century Gothic Paneuropean"/>
                <a:ea typeface="+mn-ea"/>
                <a:cs typeface="+mn-cs"/>
              </a:rPr>
              <a:t> in CPCHP team</a:t>
            </a:r>
          </a:p>
          <a:p>
            <a:pPr marL="0" marR="0" lvl="0" indent="0" algn="l" defTabSz="914400" rtl="0" eaLnBrk="1" fontAlgn="auto" latinLnBrk="0" hangingPunct="1">
              <a:lnSpc>
                <a:spcPts val="3610"/>
              </a:lnSpc>
              <a:spcBef>
                <a:spcPts val="0"/>
              </a:spcBef>
              <a:spcAft>
                <a:spcPts val="0"/>
              </a:spcAft>
              <a:buClrTx/>
              <a:buSzTx/>
              <a:buFontTx/>
              <a:buNone/>
              <a:tabLst/>
              <a:defRPr/>
            </a:pPr>
            <a:endParaRPr kumimoji="0" lang="en-US" sz="3008" b="0" i="0" u="none" strike="noStrike" kern="1200" cap="none" spc="204" normalizeH="0" baseline="0" noProof="0" dirty="0">
              <a:ln>
                <a:noFill/>
              </a:ln>
              <a:solidFill>
                <a:srgbClr val="FFFFFF"/>
              </a:solidFill>
              <a:effectLst/>
              <a:uLnTx/>
              <a:uFillTx/>
              <a:latin typeface="Century Gothic Paneuropean"/>
              <a:ea typeface="+mn-ea"/>
              <a:cs typeface="+mn-cs"/>
            </a:endParaRPr>
          </a:p>
          <a:p>
            <a:pPr marL="649607" marR="0" lvl="1" indent="-324804" algn="l" defTabSz="914400" rtl="0" eaLnBrk="1" fontAlgn="auto" latinLnBrk="0" hangingPunct="1">
              <a:lnSpc>
                <a:spcPts val="3610"/>
              </a:lnSpc>
              <a:spcBef>
                <a:spcPts val="0"/>
              </a:spcBef>
              <a:spcAft>
                <a:spcPts val="0"/>
              </a:spcAft>
              <a:buClrTx/>
              <a:buSzTx/>
              <a:buFont typeface="Arial"/>
              <a:buChar char="•"/>
              <a:tabLst/>
              <a:defRPr/>
            </a:pPr>
            <a:r>
              <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rPr>
              <a:t>Elevated employee engagement </a:t>
            </a:r>
          </a:p>
          <a:p>
            <a:pPr marL="0" marR="0" lvl="0" indent="0" algn="l" defTabSz="914400" rtl="0" eaLnBrk="1" fontAlgn="auto" latinLnBrk="0" hangingPunct="1">
              <a:lnSpc>
                <a:spcPts val="3610"/>
              </a:lnSpc>
              <a:spcBef>
                <a:spcPts val="0"/>
              </a:spcBef>
              <a:spcAft>
                <a:spcPts val="0"/>
              </a:spcAft>
              <a:buClrTx/>
              <a:buSzTx/>
              <a:buFontTx/>
              <a:buNone/>
              <a:tabLst/>
              <a:defRPr/>
            </a:pPr>
            <a:endPar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endParaRPr>
          </a:p>
          <a:p>
            <a:pPr marL="649607" marR="0" lvl="1" indent="-324804" algn="l" defTabSz="914400" rtl="0" eaLnBrk="1" fontAlgn="auto" latinLnBrk="0" hangingPunct="1">
              <a:lnSpc>
                <a:spcPts val="3610"/>
              </a:lnSpc>
              <a:spcBef>
                <a:spcPts val="0"/>
              </a:spcBef>
              <a:spcAft>
                <a:spcPts val="0"/>
              </a:spcAft>
              <a:buClrTx/>
              <a:buSzTx/>
              <a:buFont typeface="Arial"/>
              <a:buChar char="•"/>
              <a:tabLst/>
              <a:defRPr/>
            </a:pPr>
            <a:r>
              <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rPr>
              <a:t>Clarity of focus </a:t>
            </a:r>
          </a:p>
          <a:p>
            <a:pPr marL="0" marR="0" lvl="0" indent="0" algn="l" defTabSz="914400" rtl="0" eaLnBrk="1" fontAlgn="auto" latinLnBrk="0" hangingPunct="1">
              <a:lnSpc>
                <a:spcPts val="3610"/>
              </a:lnSpc>
              <a:spcBef>
                <a:spcPts val="0"/>
              </a:spcBef>
              <a:spcAft>
                <a:spcPts val="0"/>
              </a:spcAft>
              <a:buClrTx/>
              <a:buSzTx/>
              <a:buFontTx/>
              <a:buNone/>
              <a:tabLst/>
              <a:defRPr/>
            </a:pPr>
            <a:endPar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endParaRPr>
          </a:p>
          <a:p>
            <a:pPr marL="649607" marR="0" lvl="1" indent="-324804" algn="l" defTabSz="914400" rtl="0" eaLnBrk="1" fontAlgn="auto" latinLnBrk="0" hangingPunct="1">
              <a:lnSpc>
                <a:spcPts val="3610"/>
              </a:lnSpc>
              <a:spcBef>
                <a:spcPts val="0"/>
              </a:spcBef>
              <a:spcAft>
                <a:spcPts val="0"/>
              </a:spcAft>
              <a:buClrTx/>
              <a:buSzTx/>
              <a:buFont typeface="Arial"/>
              <a:buChar char="•"/>
              <a:tabLst/>
              <a:defRPr/>
            </a:pPr>
            <a:r>
              <a:rPr kumimoji="0" lang="en-US" sz="3008" b="0" i="0" u="none" strike="noStrike" kern="1200" cap="none" spc="204" normalizeH="0" baseline="0" noProof="0" dirty="0">
                <a:ln>
                  <a:noFill/>
                </a:ln>
                <a:solidFill>
                  <a:srgbClr val="FFFFFF"/>
                </a:solidFill>
                <a:effectLst/>
                <a:uLnTx/>
                <a:uFillTx/>
                <a:latin typeface="Century Gothic Paneuropean Bold"/>
                <a:ea typeface="+mn-ea"/>
                <a:cs typeface="+mn-cs"/>
              </a:rPr>
              <a:t>Improved team cohesion</a:t>
            </a:r>
          </a:p>
        </p:txBody>
      </p:sp>
      <p:sp>
        <p:nvSpPr>
          <p:cNvPr id="15" name="TextBox 15"/>
          <p:cNvSpPr txBox="1"/>
          <p:nvPr/>
        </p:nvSpPr>
        <p:spPr>
          <a:xfrm>
            <a:off x="9548845" y="2736382"/>
            <a:ext cx="5455328" cy="3172049"/>
          </a:xfrm>
          <a:prstGeom prst="rect">
            <a:avLst/>
          </a:prstGeom>
        </p:spPr>
        <p:txBody>
          <a:bodyPr lIns="0" tIns="0" rIns="0" bIns="0" rtlCol="0" anchor="t">
            <a:spAutoFit/>
          </a:bodyPr>
          <a:lstStyle/>
          <a:p>
            <a:pPr marL="0" marR="0" lvl="0" indent="0" algn="ctr" defTabSz="914400" rtl="0" eaLnBrk="1" fontAlgn="auto" latinLnBrk="0" hangingPunct="1">
              <a:lnSpc>
                <a:spcPts val="4334"/>
              </a:lnSpc>
              <a:spcBef>
                <a:spcPts val="0"/>
              </a:spcBef>
              <a:spcAft>
                <a:spcPts val="0"/>
              </a:spcAft>
              <a:buClrTx/>
              <a:buSzTx/>
              <a:buFontTx/>
              <a:buNone/>
              <a:tabLst/>
              <a:defRPr/>
            </a:pPr>
            <a:r>
              <a:rPr kumimoji="0" lang="en-US" sz="3612" b="0" i="0" u="none" strike="noStrike" kern="1200" cap="none" spc="245" normalizeH="0" baseline="0" noProof="0">
                <a:ln>
                  <a:noFill/>
                </a:ln>
                <a:solidFill>
                  <a:srgbClr val="FFFFFF"/>
                </a:solidFill>
                <a:effectLst/>
                <a:uLnTx/>
                <a:uFillTx/>
                <a:latin typeface="Century Gothic Paneuropean Bold"/>
                <a:ea typeface="+mn-ea"/>
                <a:cs typeface="+mn-cs"/>
              </a:rPr>
              <a:t>Marica Martinic,</a:t>
            </a:r>
          </a:p>
          <a:p>
            <a:pPr marL="0" marR="0" lvl="0" indent="0" algn="ctr" defTabSz="914400" rtl="0" eaLnBrk="1" fontAlgn="auto" latinLnBrk="0" hangingPunct="1">
              <a:lnSpc>
                <a:spcPts val="3486"/>
              </a:lnSpc>
              <a:spcBef>
                <a:spcPts val="0"/>
              </a:spcBef>
              <a:spcAft>
                <a:spcPts val="0"/>
              </a:spcAft>
              <a:buClrTx/>
              <a:buSzTx/>
              <a:buFontTx/>
              <a:buNone/>
              <a:tabLst/>
              <a:defRPr/>
            </a:pPr>
            <a:r>
              <a:rPr kumimoji="0" lang="en-US" sz="2905" b="0" i="0" u="none" strike="noStrike" kern="1200" cap="none" spc="197" normalizeH="0" baseline="0" noProof="0">
                <a:ln>
                  <a:noFill/>
                </a:ln>
                <a:solidFill>
                  <a:srgbClr val="FFFFFF"/>
                </a:solidFill>
                <a:effectLst/>
                <a:uLnTx/>
                <a:uFillTx/>
                <a:latin typeface="Century Gothic Paneuropean"/>
                <a:ea typeface="+mn-ea"/>
                <a:cs typeface="+mn-cs"/>
              </a:rPr>
              <a:t>Education Director</a:t>
            </a:r>
          </a:p>
          <a:p>
            <a:pPr marL="0" marR="0" lvl="0" indent="0" algn="ctr" defTabSz="914400" rtl="0" eaLnBrk="1" fontAlgn="auto" latinLnBrk="0" hangingPunct="1">
              <a:lnSpc>
                <a:spcPts val="3486"/>
              </a:lnSpc>
              <a:spcBef>
                <a:spcPts val="0"/>
              </a:spcBef>
              <a:spcAft>
                <a:spcPts val="0"/>
              </a:spcAft>
              <a:buClrTx/>
              <a:buSzTx/>
              <a:buFontTx/>
              <a:buNone/>
              <a:tabLst/>
              <a:defRPr/>
            </a:pPr>
            <a:endParaRPr kumimoji="0" lang="en-US" sz="2905" b="0" i="0" u="none" strike="noStrike" kern="1200" cap="none" spc="197" normalizeH="0" baseline="0" noProof="0">
              <a:ln>
                <a:noFill/>
              </a:ln>
              <a:solidFill>
                <a:srgbClr val="FFFFFF"/>
              </a:solidFill>
              <a:effectLst/>
              <a:uLnTx/>
              <a:uFillTx/>
              <a:latin typeface="Century Gothic Paneuropean"/>
              <a:ea typeface="+mn-ea"/>
              <a:cs typeface="+mn-cs"/>
            </a:endParaRPr>
          </a:p>
          <a:p>
            <a:pPr marL="0" marR="0" lvl="0" indent="0" algn="ctr" defTabSz="914400" rtl="0" eaLnBrk="1" fontAlgn="auto" latinLnBrk="0" hangingPunct="1">
              <a:lnSpc>
                <a:spcPts val="3486"/>
              </a:lnSpc>
              <a:spcBef>
                <a:spcPts val="0"/>
              </a:spcBef>
              <a:spcAft>
                <a:spcPts val="0"/>
              </a:spcAft>
              <a:buClrTx/>
              <a:buSzTx/>
              <a:buFontTx/>
              <a:buNone/>
              <a:tabLst/>
              <a:defRPr/>
            </a:pPr>
            <a:r>
              <a:rPr kumimoji="0" lang="en-US" sz="2905" b="0" i="0" u="none" strike="noStrike" kern="1200" cap="none" spc="197" normalizeH="0" baseline="0" noProof="0">
                <a:ln>
                  <a:noFill/>
                </a:ln>
                <a:solidFill>
                  <a:srgbClr val="FFFFFF"/>
                </a:solidFill>
                <a:effectLst/>
                <a:uLnTx/>
                <a:uFillTx/>
                <a:latin typeface="Century Gothic Paneuropean Bold"/>
                <a:ea typeface="+mn-ea"/>
                <a:cs typeface="+mn-cs"/>
              </a:rPr>
              <a:t>The Colorado Plateau Center for Health Professions (CPCHP) at North Country HealthCare</a:t>
            </a:r>
          </a:p>
        </p:txBody>
      </p:sp>
      <p:sp>
        <p:nvSpPr>
          <p:cNvPr id="19" name="TextBox 13">
            <a:extLst>
              <a:ext uri="{FF2B5EF4-FFF2-40B4-BE49-F238E27FC236}">
                <a16:creationId xmlns:a16="http://schemas.microsoft.com/office/drawing/2014/main" id="{DFA94E3D-B84F-92AE-53BA-DCC4673FA95F}"/>
              </a:ext>
            </a:extLst>
          </p:cNvPr>
          <p:cNvSpPr txBox="1"/>
          <p:nvPr/>
        </p:nvSpPr>
        <p:spPr>
          <a:xfrm>
            <a:off x="2057400" y="2476500"/>
            <a:ext cx="6371544" cy="617990"/>
          </a:xfrm>
          <a:prstGeom prst="rect">
            <a:avLst/>
          </a:prstGeom>
        </p:spPr>
        <p:txBody>
          <a:bodyPr lIns="0" tIns="0" rIns="0" bIns="0" rtlCol="0" anchor="t">
            <a:spAutoFit/>
          </a:bodyPr>
          <a:lstStyle/>
          <a:p>
            <a:pPr marL="0" marR="0" lvl="0" indent="0" algn="ctr" defTabSz="914400" rtl="0" eaLnBrk="1" fontAlgn="auto" latinLnBrk="0" hangingPunct="1">
              <a:lnSpc>
                <a:spcPts val="4977"/>
              </a:lnSpc>
              <a:spcBef>
                <a:spcPts val="0"/>
              </a:spcBef>
              <a:spcAft>
                <a:spcPts val="0"/>
              </a:spcAft>
              <a:buClrTx/>
              <a:buSzTx/>
              <a:buFontTx/>
              <a:buNone/>
              <a:tabLst/>
              <a:defRPr/>
            </a:pPr>
            <a:r>
              <a:rPr kumimoji="0" lang="en-US" sz="4147" b="0" i="0" u="none" strike="noStrike" kern="1200" cap="none" spc="0" normalizeH="0" baseline="0" noProof="0" dirty="0">
                <a:ln>
                  <a:noFill/>
                </a:ln>
                <a:solidFill>
                  <a:prstClr val="white"/>
                </a:solidFill>
                <a:effectLst/>
                <a:uLnTx/>
                <a:uFillTx/>
                <a:latin typeface="Century Gothic Paneuropean Bold Italics"/>
                <a:ea typeface="+mn-ea"/>
                <a:cs typeface="+mn-cs"/>
              </a:rPr>
              <a:t> Case Study Results:</a:t>
            </a:r>
          </a:p>
        </p:txBody>
      </p:sp>
    </p:spTree>
    <p:extLst>
      <p:ext uri="{BB962C8B-B14F-4D97-AF65-F5344CB8AC3E}">
        <p14:creationId xmlns:p14="http://schemas.microsoft.com/office/powerpoint/2010/main" val="3759092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5738-93E6-B9D9-3684-E2770E09B2BB}"/>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74DD88E1-B23D-7C19-BA95-2D289BF7F9FE}"/>
              </a:ext>
            </a:extLst>
          </p:cNvPr>
          <p:cNvGraphicFramePr>
            <a:graphicFrameLocks noGrp="1"/>
          </p:cNvGraphicFramePr>
          <p:nvPr>
            <p:ph idx="1"/>
            <p:extLst>
              <p:ext uri="{D42A27DB-BD31-4B8C-83A1-F6EECF244321}">
                <p14:modId xmlns:p14="http://schemas.microsoft.com/office/powerpoint/2010/main" val="1105877251"/>
              </p:ext>
            </p:extLst>
          </p:nvPr>
        </p:nvGraphicFramePr>
        <p:xfrm>
          <a:off x="2286001" y="0"/>
          <a:ext cx="13781321" cy="9906905"/>
        </p:xfrm>
        <a:graphic>
          <a:graphicData uri="http://schemas.openxmlformats.org/drawingml/2006/table">
            <a:tbl>
              <a:tblPr firstRow="1" bandRow="1">
                <a:tableStyleId>{5C22544A-7EE6-4342-B048-85BDC9FD1C3A}</a:tableStyleId>
              </a:tblPr>
              <a:tblGrid>
                <a:gridCol w="2661557">
                  <a:extLst>
                    <a:ext uri="{9D8B030D-6E8A-4147-A177-3AD203B41FA5}">
                      <a16:colId xmlns:a16="http://schemas.microsoft.com/office/drawing/2014/main" val="2112244836"/>
                    </a:ext>
                  </a:extLst>
                </a:gridCol>
                <a:gridCol w="979728">
                  <a:extLst>
                    <a:ext uri="{9D8B030D-6E8A-4147-A177-3AD203B41FA5}">
                      <a16:colId xmlns:a16="http://schemas.microsoft.com/office/drawing/2014/main" val="3894729161"/>
                    </a:ext>
                  </a:extLst>
                </a:gridCol>
                <a:gridCol w="845003">
                  <a:extLst>
                    <a:ext uri="{9D8B030D-6E8A-4147-A177-3AD203B41FA5}">
                      <a16:colId xmlns:a16="http://schemas.microsoft.com/office/drawing/2014/main" val="3842709956"/>
                    </a:ext>
                  </a:extLst>
                </a:gridCol>
                <a:gridCol w="845003">
                  <a:extLst>
                    <a:ext uri="{9D8B030D-6E8A-4147-A177-3AD203B41FA5}">
                      <a16:colId xmlns:a16="http://schemas.microsoft.com/office/drawing/2014/main" val="3044758025"/>
                    </a:ext>
                  </a:extLst>
                </a:gridCol>
                <a:gridCol w="845003">
                  <a:extLst>
                    <a:ext uri="{9D8B030D-6E8A-4147-A177-3AD203B41FA5}">
                      <a16:colId xmlns:a16="http://schemas.microsoft.com/office/drawing/2014/main" val="1606319810"/>
                    </a:ext>
                  </a:extLst>
                </a:gridCol>
                <a:gridCol w="845003">
                  <a:extLst>
                    <a:ext uri="{9D8B030D-6E8A-4147-A177-3AD203B41FA5}">
                      <a16:colId xmlns:a16="http://schemas.microsoft.com/office/drawing/2014/main" val="3331732710"/>
                    </a:ext>
                  </a:extLst>
                </a:gridCol>
                <a:gridCol w="845003">
                  <a:extLst>
                    <a:ext uri="{9D8B030D-6E8A-4147-A177-3AD203B41FA5}">
                      <a16:colId xmlns:a16="http://schemas.microsoft.com/office/drawing/2014/main" val="3991792510"/>
                    </a:ext>
                  </a:extLst>
                </a:gridCol>
                <a:gridCol w="845003">
                  <a:extLst>
                    <a:ext uri="{9D8B030D-6E8A-4147-A177-3AD203B41FA5}">
                      <a16:colId xmlns:a16="http://schemas.microsoft.com/office/drawing/2014/main" val="2390358364"/>
                    </a:ext>
                  </a:extLst>
                </a:gridCol>
                <a:gridCol w="845003">
                  <a:extLst>
                    <a:ext uri="{9D8B030D-6E8A-4147-A177-3AD203B41FA5}">
                      <a16:colId xmlns:a16="http://schemas.microsoft.com/office/drawing/2014/main" val="1063343142"/>
                    </a:ext>
                  </a:extLst>
                </a:gridCol>
                <a:gridCol w="845003">
                  <a:extLst>
                    <a:ext uri="{9D8B030D-6E8A-4147-A177-3AD203B41FA5}">
                      <a16:colId xmlns:a16="http://schemas.microsoft.com/office/drawing/2014/main" val="4033142365"/>
                    </a:ext>
                  </a:extLst>
                </a:gridCol>
                <a:gridCol w="845003">
                  <a:extLst>
                    <a:ext uri="{9D8B030D-6E8A-4147-A177-3AD203B41FA5}">
                      <a16:colId xmlns:a16="http://schemas.microsoft.com/office/drawing/2014/main" val="545577552"/>
                    </a:ext>
                  </a:extLst>
                </a:gridCol>
                <a:gridCol w="845003">
                  <a:extLst>
                    <a:ext uri="{9D8B030D-6E8A-4147-A177-3AD203B41FA5}">
                      <a16:colId xmlns:a16="http://schemas.microsoft.com/office/drawing/2014/main" val="2641498777"/>
                    </a:ext>
                  </a:extLst>
                </a:gridCol>
                <a:gridCol w="845003">
                  <a:extLst>
                    <a:ext uri="{9D8B030D-6E8A-4147-A177-3AD203B41FA5}">
                      <a16:colId xmlns:a16="http://schemas.microsoft.com/office/drawing/2014/main" val="1360476544"/>
                    </a:ext>
                  </a:extLst>
                </a:gridCol>
                <a:gridCol w="845003">
                  <a:extLst>
                    <a:ext uri="{9D8B030D-6E8A-4147-A177-3AD203B41FA5}">
                      <a16:colId xmlns:a16="http://schemas.microsoft.com/office/drawing/2014/main" val="1855010987"/>
                    </a:ext>
                  </a:extLst>
                </a:gridCol>
              </a:tblGrid>
              <a:tr h="4327071">
                <a:tc>
                  <a:txBody>
                    <a:bodyPr/>
                    <a:lstStyle/>
                    <a:p>
                      <a:endParaRPr lang="en-US" sz="2400" dirty="0"/>
                    </a:p>
                  </a:txBody>
                  <a:tcPr marL="137160" marR="137160" marT="68580" marB="68580"/>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1:1 Coaching</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The Leadership Leap</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360 Assessment</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STEP Academy</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Women’s Summit </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 Women’s Academy</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tx1"/>
                          </a:solidFill>
                        </a:rPr>
                        <a:t> </a:t>
                      </a:r>
                      <a:r>
                        <a:rPr lang="en-US" sz="3000" dirty="0">
                          <a:solidFill>
                            <a:schemeClr val="accent1">
                              <a:lumMod val="60000"/>
                              <a:lumOff val="40000"/>
                            </a:schemeClr>
                          </a:solidFill>
                        </a:rPr>
                        <a:t>Micro-learning </a:t>
                      </a:r>
                    </a:p>
                    <a:p>
                      <a:endParaRPr lang="en-US" sz="3000" dirty="0">
                        <a:solidFill>
                          <a:schemeClr val="tx1"/>
                        </a:solidFill>
                      </a:endParaRPr>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accent2">
                              <a:lumMod val="50000"/>
                            </a:schemeClr>
                          </a:solidFill>
                        </a:rPr>
                        <a:t>Strategic Planning</a:t>
                      </a:r>
                    </a:p>
                    <a:p>
                      <a:endParaRPr lang="en-US" sz="3000" dirty="0"/>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accent2">
                              <a:lumMod val="50000"/>
                            </a:schemeClr>
                          </a:solidFill>
                        </a:rPr>
                        <a:t>Group Coaching</a:t>
                      </a:r>
                    </a:p>
                    <a:p>
                      <a:endParaRPr lang="en-US" sz="3000" dirty="0"/>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accent2">
                              <a:lumMod val="50000"/>
                            </a:schemeClr>
                          </a:solidFill>
                        </a:rPr>
                        <a:t>Retreat or Training</a:t>
                      </a:r>
                    </a:p>
                    <a:p>
                      <a:endParaRPr lang="en-US" sz="3000" dirty="0"/>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accent2">
                              <a:lumMod val="50000"/>
                            </a:schemeClr>
                          </a:solidFill>
                        </a:rPr>
                        <a:t>ELT Accelerator</a:t>
                      </a:r>
                    </a:p>
                    <a:p>
                      <a:endParaRPr lang="en-US" sz="3000" dirty="0"/>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accent2">
                              <a:lumMod val="50000"/>
                            </a:schemeClr>
                          </a:solidFill>
                        </a:rPr>
                        <a:t>Leadership Academy</a:t>
                      </a:r>
                    </a:p>
                    <a:p>
                      <a:endParaRPr lang="en-US" sz="3000" dirty="0"/>
                    </a:p>
                  </a:txBody>
                  <a:tcPr marL="137160" marR="137160" marT="68580" marB="68580" vert="vert"/>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3000" dirty="0">
                          <a:solidFill>
                            <a:schemeClr val="accent2">
                              <a:lumMod val="50000"/>
                            </a:schemeClr>
                          </a:solidFill>
                        </a:rPr>
                        <a:t>Keynote</a:t>
                      </a:r>
                    </a:p>
                    <a:p>
                      <a:endParaRPr lang="en-US" sz="3000" dirty="0"/>
                    </a:p>
                  </a:txBody>
                  <a:tcPr marL="137160" marR="137160" marT="68580" marB="68580" vert="vert"/>
                </a:tc>
                <a:extLst>
                  <a:ext uri="{0D108BD9-81ED-4DB2-BD59-A6C34878D82A}">
                    <a16:rowId xmlns:a16="http://schemas.microsoft.com/office/drawing/2014/main" val="2817111646"/>
                  </a:ext>
                </a:extLst>
              </a:tr>
              <a:tr h="685569">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entury Gothic" panose="020F0302020204030204"/>
                          <a:ea typeface="+mn-ea"/>
                          <a:cs typeface="+mn-cs"/>
                        </a:rPr>
                        <a:t>New Leader</a:t>
                      </a:r>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extLst>
                  <a:ext uri="{0D108BD9-81ED-4DB2-BD59-A6C34878D82A}">
                    <a16:rowId xmlns:a16="http://schemas.microsoft.com/office/drawing/2014/main" val="3976057141"/>
                  </a:ext>
                </a:extLst>
              </a:tr>
              <a:tr h="548640">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Promoted Leader</a:t>
                      </a:r>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extLst>
                  <a:ext uri="{0D108BD9-81ED-4DB2-BD59-A6C34878D82A}">
                    <a16:rowId xmlns:a16="http://schemas.microsoft.com/office/drawing/2014/main" val="3644887295"/>
                  </a:ext>
                </a:extLst>
              </a:tr>
              <a:tr h="548640">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Seasoned Leader</a:t>
                      </a:r>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2770434740"/>
                  </a:ext>
                </a:extLst>
              </a:tr>
              <a:tr h="795528">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Department or Division Team</a:t>
                      </a:r>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917440194"/>
                  </a:ext>
                </a:extLst>
              </a:tr>
              <a:tr h="548640">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Leadership Team</a:t>
                      </a:r>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871346245"/>
                  </a:ext>
                </a:extLst>
              </a:tr>
              <a:tr h="795528">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Organizational Leaders</a:t>
                      </a:r>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810461039"/>
                  </a:ext>
                </a:extLst>
              </a:tr>
              <a:tr h="548640">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All-Staff</a:t>
                      </a:r>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extLst>
                  <a:ext uri="{0D108BD9-81ED-4DB2-BD59-A6C34878D82A}">
                    <a16:rowId xmlns:a16="http://schemas.microsoft.com/office/drawing/2014/main" val="756230623"/>
                  </a:ext>
                </a:extLst>
              </a:tr>
              <a:tr h="1108649">
                <a:tc>
                  <a:txBody>
                    <a:bodyPr/>
                    <a:lstStyle/>
                    <a:p>
                      <a:pPr marL="0" marR="0" lvl="0" indent="0" algn="l" defTabSz="91440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Industry Assoc.</a:t>
                      </a:r>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extLst>
                  <a:ext uri="{0D108BD9-81ED-4DB2-BD59-A6C34878D82A}">
                    <a16:rowId xmlns:a16="http://schemas.microsoft.com/office/drawing/2014/main" val="2303799357"/>
                  </a:ext>
                </a:extLst>
              </a:tr>
            </a:tbl>
          </a:graphicData>
        </a:graphic>
      </p:graphicFrame>
      <p:sp>
        <p:nvSpPr>
          <p:cNvPr id="3" name="TextBox 2">
            <a:extLst>
              <a:ext uri="{FF2B5EF4-FFF2-40B4-BE49-F238E27FC236}">
                <a16:creationId xmlns:a16="http://schemas.microsoft.com/office/drawing/2014/main" id="{D6C053A7-2BB9-21A6-6704-BD42A5B2CB1D}"/>
              </a:ext>
            </a:extLst>
          </p:cNvPr>
          <p:cNvSpPr txBox="1"/>
          <p:nvPr/>
        </p:nvSpPr>
        <p:spPr>
          <a:xfrm>
            <a:off x="2362200" y="571500"/>
            <a:ext cx="2286000" cy="2308324"/>
          </a:xfrm>
          <a:prstGeom prst="rect">
            <a:avLst/>
          </a:prstGeom>
          <a:solidFill>
            <a:schemeClr val="accent6">
              <a:lumMod val="40000"/>
              <a:lumOff val="60000"/>
            </a:schemeClr>
          </a:solidFill>
        </p:spPr>
        <p:txBody>
          <a:bodyPr wrap="square" rtlCol="0">
            <a:spAutoFit/>
          </a:bodyPr>
          <a:lstStyle/>
          <a:p>
            <a:pPr algn="ctr"/>
            <a:r>
              <a:rPr lang="en-US" sz="3600" dirty="0"/>
              <a:t>Make </a:t>
            </a:r>
          </a:p>
          <a:p>
            <a:pPr algn="ctr"/>
            <a:r>
              <a:rPr lang="en-US" sz="3600" dirty="0"/>
              <a:t>Your Selections Here</a:t>
            </a:r>
          </a:p>
        </p:txBody>
      </p:sp>
    </p:spTree>
    <p:extLst>
      <p:ext uri="{BB962C8B-B14F-4D97-AF65-F5344CB8AC3E}">
        <p14:creationId xmlns:p14="http://schemas.microsoft.com/office/powerpoint/2010/main" val="248824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F"/>
        </a:solidFill>
        <a:effectLst/>
      </p:bgPr>
    </p:bg>
    <p:spTree>
      <p:nvGrpSpPr>
        <p:cNvPr id="1" name=""/>
        <p:cNvGrpSpPr/>
        <p:nvPr/>
      </p:nvGrpSpPr>
      <p:grpSpPr>
        <a:xfrm>
          <a:off x="0" y="0"/>
          <a:ext cx="0" cy="0"/>
          <a:chOff x="0" y="0"/>
          <a:chExt cx="0" cy="0"/>
        </a:xfrm>
      </p:grpSpPr>
      <p:grpSp>
        <p:nvGrpSpPr>
          <p:cNvPr id="2" name="Group 2"/>
          <p:cNvGrpSpPr/>
          <p:nvPr/>
        </p:nvGrpSpPr>
        <p:grpSpPr>
          <a:xfrm>
            <a:off x="-1211814" y="-466046"/>
            <a:ext cx="19814349" cy="2562459"/>
            <a:chOff x="0" y="0"/>
            <a:chExt cx="5218594" cy="674886"/>
          </a:xfrm>
        </p:grpSpPr>
        <p:sp>
          <p:nvSpPr>
            <p:cNvPr id="3" name="Freeform 3"/>
            <p:cNvSpPr/>
            <p:nvPr/>
          </p:nvSpPr>
          <p:spPr>
            <a:xfrm>
              <a:off x="0" y="0"/>
              <a:ext cx="5218594" cy="674886"/>
            </a:xfrm>
            <a:custGeom>
              <a:avLst/>
              <a:gdLst/>
              <a:ahLst/>
              <a:cxnLst/>
              <a:rect l="l" t="t" r="r" b="b"/>
              <a:pathLst>
                <a:path w="5218594" h="674886">
                  <a:moveTo>
                    <a:pt x="0" y="0"/>
                  </a:moveTo>
                  <a:lnTo>
                    <a:pt x="5218594" y="0"/>
                  </a:lnTo>
                  <a:lnTo>
                    <a:pt x="5218594" y="674886"/>
                  </a:lnTo>
                  <a:lnTo>
                    <a:pt x="0" y="674886"/>
                  </a:lnTo>
                  <a:close/>
                </a:path>
              </a:pathLst>
            </a:custGeom>
            <a:solidFill>
              <a:srgbClr val="007DA4"/>
            </a:solidFill>
          </p:spPr>
          <p:txBody>
            <a:bodyPr/>
            <a:lstStyle/>
            <a:p>
              <a:endParaRPr lang="en-US"/>
            </a:p>
          </p:txBody>
        </p:sp>
        <p:sp>
          <p:nvSpPr>
            <p:cNvPr id="4" name="TextBox 4"/>
            <p:cNvSpPr txBox="1"/>
            <p:nvPr/>
          </p:nvSpPr>
          <p:spPr>
            <a:xfrm>
              <a:off x="0" y="-38100"/>
              <a:ext cx="5218594" cy="712986"/>
            </a:xfrm>
            <a:prstGeom prst="rect">
              <a:avLst/>
            </a:prstGeom>
          </p:spPr>
          <p:txBody>
            <a:bodyPr lIns="50800" tIns="50800" rIns="50800" bIns="50800" rtlCol="0" anchor="ctr"/>
            <a:lstStyle/>
            <a:p>
              <a:pPr algn="ctr">
                <a:lnSpc>
                  <a:spcPts val="1874"/>
                </a:lnSpc>
              </a:pPr>
              <a:endParaRPr/>
            </a:p>
          </p:txBody>
        </p:sp>
      </p:grpSp>
      <p:grpSp>
        <p:nvGrpSpPr>
          <p:cNvPr id="5" name="Group 5"/>
          <p:cNvGrpSpPr/>
          <p:nvPr/>
        </p:nvGrpSpPr>
        <p:grpSpPr>
          <a:xfrm rot="5400000">
            <a:off x="7486726" y="-77998"/>
            <a:ext cx="3138400" cy="16406748"/>
            <a:chOff x="0" y="0"/>
            <a:chExt cx="826574" cy="4321119"/>
          </a:xfrm>
        </p:grpSpPr>
        <p:sp>
          <p:nvSpPr>
            <p:cNvPr id="6" name="Freeform 6"/>
            <p:cNvSpPr/>
            <p:nvPr/>
          </p:nvSpPr>
          <p:spPr>
            <a:xfrm>
              <a:off x="0" y="0"/>
              <a:ext cx="826574" cy="4321119"/>
            </a:xfrm>
            <a:custGeom>
              <a:avLst/>
              <a:gdLst/>
              <a:ahLst/>
              <a:cxnLst/>
              <a:rect l="l" t="t" r="r" b="b"/>
              <a:pathLst>
                <a:path w="826574" h="4321119">
                  <a:moveTo>
                    <a:pt x="0" y="0"/>
                  </a:moveTo>
                  <a:lnTo>
                    <a:pt x="826574" y="0"/>
                  </a:lnTo>
                  <a:lnTo>
                    <a:pt x="826574" y="4321119"/>
                  </a:lnTo>
                  <a:lnTo>
                    <a:pt x="0" y="4321119"/>
                  </a:lnTo>
                  <a:close/>
                </a:path>
              </a:pathLst>
            </a:custGeom>
            <a:solidFill>
              <a:srgbClr val="E3C17D"/>
            </a:solidFill>
          </p:spPr>
          <p:txBody>
            <a:bodyPr/>
            <a:lstStyle/>
            <a:p>
              <a:endParaRPr lang="en-US"/>
            </a:p>
          </p:txBody>
        </p:sp>
        <p:sp>
          <p:nvSpPr>
            <p:cNvPr id="7" name="TextBox 7"/>
            <p:cNvSpPr txBox="1"/>
            <p:nvPr/>
          </p:nvSpPr>
          <p:spPr>
            <a:xfrm>
              <a:off x="0" y="-38100"/>
              <a:ext cx="826574" cy="4359219"/>
            </a:xfrm>
            <a:prstGeom prst="rect">
              <a:avLst/>
            </a:prstGeom>
          </p:spPr>
          <p:txBody>
            <a:bodyPr lIns="50800" tIns="50800" rIns="50800" bIns="50800" rtlCol="0" anchor="ctr"/>
            <a:lstStyle/>
            <a:p>
              <a:pPr algn="ctr">
                <a:lnSpc>
                  <a:spcPts val="1874"/>
                </a:lnSpc>
              </a:pPr>
              <a:endParaRPr/>
            </a:p>
          </p:txBody>
        </p:sp>
      </p:grpSp>
      <p:sp>
        <p:nvSpPr>
          <p:cNvPr id="8" name="Freeform 8"/>
          <p:cNvSpPr/>
          <p:nvPr/>
        </p:nvSpPr>
        <p:spPr>
          <a:xfrm>
            <a:off x="7554557" y="8692256"/>
            <a:ext cx="2613006" cy="805266"/>
          </a:xfrm>
          <a:custGeom>
            <a:avLst/>
            <a:gdLst/>
            <a:ahLst/>
            <a:cxnLst/>
            <a:rect l="l" t="t" r="r" b="b"/>
            <a:pathLst>
              <a:path w="2613006" h="805266">
                <a:moveTo>
                  <a:pt x="0" y="0"/>
                </a:moveTo>
                <a:lnTo>
                  <a:pt x="2613006" y="0"/>
                </a:lnTo>
                <a:lnTo>
                  <a:pt x="2613006" y="805266"/>
                </a:lnTo>
                <a:lnTo>
                  <a:pt x="0" y="80526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852552" y="2632863"/>
            <a:ext cx="4726399" cy="2702124"/>
            <a:chOff x="0" y="0"/>
            <a:chExt cx="6301865" cy="3602831"/>
          </a:xfrm>
        </p:grpSpPr>
        <p:grpSp>
          <p:nvGrpSpPr>
            <p:cNvPr id="10" name="Group 10"/>
            <p:cNvGrpSpPr/>
            <p:nvPr/>
          </p:nvGrpSpPr>
          <p:grpSpPr>
            <a:xfrm rot="5400000">
              <a:off x="1349517" y="-1349517"/>
              <a:ext cx="3602831" cy="6301865"/>
              <a:chOff x="0" y="0"/>
              <a:chExt cx="711670" cy="1244813"/>
            </a:xfrm>
          </p:grpSpPr>
          <p:sp>
            <p:nvSpPr>
              <p:cNvPr id="11" name="Freeform 11"/>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12" name="TextBox 12"/>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13" name="Freeform 13"/>
            <p:cNvSpPr/>
            <p:nvPr/>
          </p:nvSpPr>
          <p:spPr>
            <a:xfrm>
              <a:off x="2525800" y="183144"/>
              <a:ext cx="1197099" cy="1197099"/>
            </a:xfrm>
            <a:custGeom>
              <a:avLst/>
              <a:gdLst/>
              <a:ahLst/>
              <a:cxnLst/>
              <a:rect l="l" t="t" r="r" b="b"/>
              <a:pathLst>
                <a:path w="1197099" h="1197099">
                  <a:moveTo>
                    <a:pt x="0" y="0"/>
                  </a:moveTo>
                  <a:lnTo>
                    <a:pt x="1197099" y="0"/>
                  </a:lnTo>
                  <a:lnTo>
                    <a:pt x="1197099" y="1197099"/>
                  </a:lnTo>
                  <a:lnTo>
                    <a:pt x="0" y="1197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44017" y="1532192"/>
              <a:ext cx="6013831" cy="1838325"/>
            </a:xfrm>
            <a:prstGeom prst="rect">
              <a:avLst/>
            </a:prstGeom>
          </p:spPr>
          <p:txBody>
            <a:bodyPr lIns="0" tIns="0" rIns="0" bIns="0" rtlCol="0" anchor="t">
              <a:spAutoFit/>
            </a:bodyPr>
            <a:lstStyle/>
            <a:p>
              <a:pPr algn="ctr">
                <a:lnSpc>
                  <a:spcPts val="5400"/>
                </a:lnSpc>
                <a:spcBef>
                  <a:spcPct val="0"/>
                </a:spcBef>
              </a:pPr>
              <a:r>
                <a:rPr lang="en-US" sz="4500">
                  <a:solidFill>
                    <a:srgbClr val="007DA4"/>
                  </a:solidFill>
                  <a:latin typeface="Century Gothic Paneuropean Bold"/>
                </a:rPr>
                <a:t>Identify Challenges</a:t>
              </a:r>
            </a:p>
          </p:txBody>
        </p:sp>
      </p:grpSp>
      <p:grpSp>
        <p:nvGrpSpPr>
          <p:cNvPr id="15" name="Group 15"/>
          <p:cNvGrpSpPr/>
          <p:nvPr/>
        </p:nvGrpSpPr>
        <p:grpSpPr>
          <a:xfrm>
            <a:off x="12532901" y="2632863"/>
            <a:ext cx="4726399" cy="2702124"/>
            <a:chOff x="0" y="0"/>
            <a:chExt cx="6301865" cy="3602831"/>
          </a:xfrm>
        </p:grpSpPr>
        <p:grpSp>
          <p:nvGrpSpPr>
            <p:cNvPr id="16" name="Group 16"/>
            <p:cNvGrpSpPr/>
            <p:nvPr/>
          </p:nvGrpSpPr>
          <p:grpSpPr>
            <a:xfrm rot="5400000">
              <a:off x="1349517" y="-1349517"/>
              <a:ext cx="3602831" cy="6301865"/>
              <a:chOff x="0" y="0"/>
              <a:chExt cx="711670" cy="1244813"/>
            </a:xfrm>
          </p:grpSpPr>
          <p:sp>
            <p:nvSpPr>
              <p:cNvPr id="17" name="Freeform 17"/>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18" name="TextBox 18"/>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19" name="Freeform 19"/>
            <p:cNvSpPr/>
            <p:nvPr/>
          </p:nvSpPr>
          <p:spPr>
            <a:xfrm>
              <a:off x="2539808" y="176298"/>
              <a:ext cx="1210791" cy="1210791"/>
            </a:xfrm>
            <a:custGeom>
              <a:avLst/>
              <a:gdLst/>
              <a:ahLst/>
              <a:cxnLst/>
              <a:rect l="l" t="t" r="r" b="b"/>
              <a:pathLst>
                <a:path w="1210791" h="1210791">
                  <a:moveTo>
                    <a:pt x="0" y="0"/>
                  </a:moveTo>
                  <a:lnTo>
                    <a:pt x="1210791" y="0"/>
                  </a:lnTo>
                  <a:lnTo>
                    <a:pt x="1210791" y="1210791"/>
                  </a:lnTo>
                  <a:lnTo>
                    <a:pt x="0" y="121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677014" y="1509191"/>
              <a:ext cx="4947836" cy="1838325"/>
            </a:xfrm>
            <a:prstGeom prst="rect">
              <a:avLst/>
            </a:prstGeom>
          </p:spPr>
          <p:txBody>
            <a:bodyPr lIns="0" tIns="0" rIns="0" bIns="0" rtlCol="0" anchor="t">
              <a:spAutoFit/>
            </a:bodyPr>
            <a:lstStyle/>
            <a:p>
              <a:pPr algn="ctr">
                <a:lnSpc>
                  <a:spcPts val="5400"/>
                </a:lnSpc>
              </a:pPr>
              <a:r>
                <a:rPr lang="en-US" sz="4500">
                  <a:solidFill>
                    <a:srgbClr val="007DA4"/>
                  </a:solidFill>
                  <a:latin typeface="Century Gothic Paneuropean Bold"/>
                </a:rPr>
                <a:t> Engage</a:t>
              </a:r>
            </a:p>
            <a:p>
              <a:pPr algn="ctr">
                <a:lnSpc>
                  <a:spcPts val="5400"/>
                </a:lnSpc>
                <a:spcBef>
                  <a:spcPct val="0"/>
                </a:spcBef>
              </a:pPr>
              <a:r>
                <a:rPr lang="en-US" sz="4500">
                  <a:solidFill>
                    <a:srgbClr val="007DA4"/>
                  </a:solidFill>
                  <a:latin typeface="Century Gothic Paneuropean Bold"/>
                </a:rPr>
                <a:t>Team</a:t>
              </a:r>
            </a:p>
          </p:txBody>
        </p:sp>
      </p:grpSp>
      <p:grpSp>
        <p:nvGrpSpPr>
          <p:cNvPr id="21" name="Group 21"/>
          <p:cNvGrpSpPr/>
          <p:nvPr/>
        </p:nvGrpSpPr>
        <p:grpSpPr>
          <a:xfrm rot="5400000">
            <a:off x="7704864" y="1620725"/>
            <a:ext cx="2702124" cy="4726399"/>
            <a:chOff x="0" y="0"/>
            <a:chExt cx="711670" cy="1244813"/>
          </a:xfrm>
        </p:grpSpPr>
        <p:sp>
          <p:nvSpPr>
            <p:cNvPr id="22" name="Freeform 22"/>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23" name="TextBox 23"/>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24" name="Freeform 24"/>
          <p:cNvSpPr/>
          <p:nvPr/>
        </p:nvSpPr>
        <p:spPr>
          <a:xfrm>
            <a:off x="8612688" y="2790579"/>
            <a:ext cx="857107" cy="857107"/>
          </a:xfrm>
          <a:custGeom>
            <a:avLst/>
            <a:gdLst/>
            <a:ahLst/>
            <a:cxnLst/>
            <a:rect l="l" t="t" r="r" b="b"/>
            <a:pathLst>
              <a:path w="857107" h="857107">
                <a:moveTo>
                  <a:pt x="0" y="0"/>
                </a:moveTo>
                <a:lnTo>
                  <a:pt x="857107" y="0"/>
                </a:lnTo>
                <a:lnTo>
                  <a:pt x="857107" y="857107"/>
                </a:lnTo>
                <a:lnTo>
                  <a:pt x="0" y="8571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1389926" y="435201"/>
            <a:ext cx="15508147" cy="1186997"/>
          </a:xfrm>
          <a:prstGeom prst="rect">
            <a:avLst/>
          </a:prstGeom>
        </p:spPr>
        <p:txBody>
          <a:bodyPr lIns="0" tIns="0" rIns="0" bIns="0" rtlCol="0" anchor="t">
            <a:spAutoFit/>
          </a:bodyPr>
          <a:lstStyle/>
          <a:p>
            <a:pPr algn="ctr">
              <a:lnSpc>
                <a:spcPts val="9411"/>
              </a:lnSpc>
            </a:pPr>
            <a:r>
              <a:rPr lang="en-US" sz="7843">
                <a:solidFill>
                  <a:srgbClr val="FFFFFF"/>
                </a:solidFill>
                <a:latin typeface="Century Gothic Paneuropean Bold"/>
              </a:rPr>
              <a:t>HOW WE WORK WITH YOU</a:t>
            </a:r>
          </a:p>
        </p:txBody>
      </p:sp>
      <p:sp>
        <p:nvSpPr>
          <p:cNvPr id="26" name="TextBox 26"/>
          <p:cNvSpPr txBox="1"/>
          <p:nvPr/>
        </p:nvSpPr>
        <p:spPr>
          <a:xfrm>
            <a:off x="7843119" y="3693900"/>
            <a:ext cx="2425541" cy="1381125"/>
          </a:xfrm>
          <a:prstGeom prst="rect">
            <a:avLst/>
          </a:prstGeom>
        </p:spPr>
        <p:txBody>
          <a:bodyPr lIns="0" tIns="0" rIns="0" bIns="0" rtlCol="0" anchor="t">
            <a:spAutoFit/>
          </a:bodyPr>
          <a:lstStyle/>
          <a:p>
            <a:pPr algn="ctr">
              <a:lnSpc>
                <a:spcPts val="5400"/>
              </a:lnSpc>
            </a:pPr>
            <a:r>
              <a:rPr lang="en-US" sz="4500">
                <a:solidFill>
                  <a:srgbClr val="007DA4"/>
                </a:solidFill>
                <a:latin typeface="Century Gothic Paneuropean Bold"/>
              </a:rPr>
              <a:t>Tailor</a:t>
            </a:r>
          </a:p>
          <a:p>
            <a:pPr algn="ctr">
              <a:lnSpc>
                <a:spcPts val="5400"/>
              </a:lnSpc>
              <a:spcBef>
                <a:spcPct val="0"/>
              </a:spcBef>
            </a:pPr>
            <a:r>
              <a:rPr lang="en-US" sz="4500">
                <a:solidFill>
                  <a:srgbClr val="007DA4"/>
                </a:solidFill>
                <a:latin typeface="Century Gothic Paneuropean Bold"/>
              </a:rPr>
              <a:t>Solutions</a:t>
            </a:r>
          </a:p>
        </p:txBody>
      </p:sp>
      <p:sp>
        <p:nvSpPr>
          <p:cNvPr id="27" name="TextBox 27"/>
          <p:cNvSpPr txBox="1"/>
          <p:nvPr/>
        </p:nvSpPr>
        <p:spPr>
          <a:xfrm>
            <a:off x="5940973" y="3700604"/>
            <a:ext cx="389731" cy="771525"/>
          </a:xfrm>
          <a:prstGeom prst="rect">
            <a:avLst/>
          </a:prstGeom>
        </p:spPr>
        <p:txBody>
          <a:bodyPr lIns="0" tIns="0" rIns="0" bIns="0" rtlCol="0" anchor="t">
            <a:spAutoFit/>
          </a:bodyPr>
          <a:lstStyle/>
          <a:p>
            <a:pPr algn="ctr">
              <a:lnSpc>
                <a:spcPts val="6136"/>
              </a:lnSpc>
              <a:spcBef>
                <a:spcPct val="0"/>
              </a:spcBef>
            </a:pPr>
            <a:r>
              <a:rPr lang="en-US" sz="5113">
                <a:solidFill>
                  <a:srgbClr val="007DA4"/>
                </a:solidFill>
                <a:latin typeface="Century Gothic Paneuropean Bold"/>
              </a:rPr>
              <a:t>+</a:t>
            </a:r>
          </a:p>
        </p:txBody>
      </p:sp>
      <p:sp>
        <p:nvSpPr>
          <p:cNvPr id="28" name="TextBox 28"/>
          <p:cNvSpPr txBox="1"/>
          <p:nvPr/>
        </p:nvSpPr>
        <p:spPr>
          <a:xfrm>
            <a:off x="11781076" y="3703425"/>
            <a:ext cx="389731" cy="771525"/>
          </a:xfrm>
          <a:prstGeom prst="rect">
            <a:avLst/>
          </a:prstGeom>
        </p:spPr>
        <p:txBody>
          <a:bodyPr lIns="0" tIns="0" rIns="0" bIns="0" rtlCol="0" anchor="t">
            <a:spAutoFit/>
          </a:bodyPr>
          <a:lstStyle/>
          <a:p>
            <a:pPr algn="ctr">
              <a:lnSpc>
                <a:spcPts val="6136"/>
              </a:lnSpc>
              <a:spcBef>
                <a:spcPct val="0"/>
              </a:spcBef>
            </a:pPr>
            <a:r>
              <a:rPr lang="en-US" sz="5113">
                <a:solidFill>
                  <a:srgbClr val="007DA4"/>
                </a:solidFill>
                <a:latin typeface="Century Gothic Paneuropean Bold"/>
              </a:rPr>
              <a:t>+</a:t>
            </a:r>
          </a:p>
        </p:txBody>
      </p:sp>
      <p:sp>
        <p:nvSpPr>
          <p:cNvPr id="29" name="TextBox 29"/>
          <p:cNvSpPr txBox="1"/>
          <p:nvPr/>
        </p:nvSpPr>
        <p:spPr>
          <a:xfrm>
            <a:off x="8666195" y="5559819"/>
            <a:ext cx="389731" cy="771525"/>
          </a:xfrm>
          <a:prstGeom prst="rect">
            <a:avLst/>
          </a:prstGeom>
        </p:spPr>
        <p:txBody>
          <a:bodyPr lIns="0" tIns="0" rIns="0" bIns="0" rtlCol="0" anchor="t">
            <a:spAutoFit/>
          </a:bodyPr>
          <a:lstStyle/>
          <a:p>
            <a:pPr algn="ctr">
              <a:lnSpc>
                <a:spcPts val="6136"/>
              </a:lnSpc>
              <a:spcBef>
                <a:spcPct val="0"/>
              </a:spcBef>
            </a:pPr>
            <a:r>
              <a:rPr lang="en-US" sz="5113">
                <a:solidFill>
                  <a:srgbClr val="007DA4"/>
                </a:solidFill>
                <a:latin typeface="Century Gothic Paneuropean Bold"/>
              </a:rPr>
              <a:t>=</a:t>
            </a:r>
          </a:p>
        </p:txBody>
      </p:sp>
      <p:sp>
        <p:nvSpPr>
          <p:cNvPr id="30" name="TextBox 30"/>
          <p:cNvSpPr txBox="1"/>
          <p:nvPr/>
        </p:nvSpPr>
        <p:spPr>
          <a:xfrm>
            <a:off x="2077380" y="7190087"/>
            <a:ext cx="13957093" cy="1273570"/>
          </a:xfrm>
          <a:prstGeom prst="rect">
            <a:avLst/>
          </a:prstGeom>
        </p:spPr>
        <p:txBody>
          <a:bodyPr lIns="0" tIns="0" rIns="0" bIns="0" rtlCol="0" anchor="t">
            <a:spAutoFit/>
          </a:bodyPr>
          <a:lstStyle/>
          <a:p>
            <a:pPr algn="ctr">
              <a:lnSpc>
                <a:spcPts val="10098"/>
              </a:lnSpc>
            </a:pPr>
            <a:r>
              <a:rPr lang="en-US" sz="8415">
                <a:solidFill>
                  <a:srgbClr val="007DA4"/>
                </a:solidFill>
                <a:latin typeface="Century Gothic Paneuropean Bold"/>
              </a:rPr>
              <a:t>CUSTOMIZED ROADMAP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F"/>
        </a:solidFill>
        <a:effectLst/>
      </p:bgPr>
    </p:bg>
    <p:spTree>
      <p:nvGrpSpPr>
        <p:cNvPr id="1" name=""/>
        <p:cNvGrpSpPr/>
        <p:nvPr/>
      </p:nvGrpSpPr>
      <p:grpSpPr>
        <a:xfrm>
          <a:off x="0" y="0"/>
          <a:ext cx="0" cy="0"/>
          <a:chOff x="0" y="0"/>
          <a:chExt cx="0" cy="0"/>
        </a:xfrm>
      </p:grpSpPr>
      <p:grpSp>
        <p:nvGrpSpPr>
          <p:cNvPr id="2" name="Group 2"/>
          <p:cNvGrpSpPr/>
          <p:nvPr/>
        </p:nvGrpSpPr>
        <p:grpSpPr>
          <a:xfrm>
            <a:off x="6904514" y="3865748"/>
            <a:ext cx="2789985" cy="667450"/>
            <a:chOff x="0" y="0"/>
            <a:chExt cx="3719979" cy="889933"/>
          </a:xfrm>
        </p:grpSpPr>
        <p:sp>
          <p:nvSpPr>
            <p:cNvPr id="3" name="Freeform 3"/>
            <p:cNvSpPr/>
            <p:nvPr/>
          </p:nvSpPr>
          <p:spPr>
            <a:xfrm>
              <a:off x="0" y="0"/>
              <a:ext cx="1353510" cy="889933"/>
            </a:xfrm>
            <a:custGeom>
              <a:avLst/>
              <a:gdLst/>
              <a:ahLst/>
              <a:cxnLst/>
              <a:rect l="l" t="t" r="r" b="b"/>
              <a:pathLst>
                <a:path w="1353510" h="889933">
                  <a:moveTo>
                    <a:pt x="0" y="0"/>
                  </a:moveTo>
                  <a:lnTo>
                    <a:pt x="1353510" y="0"/>
                  </a:lnTo>
                  <a:lnTo>
                    <a:pt x="1353510" y="889933"/>
                  </a:lnTo>
                  <a:lnTo>
                    <a:pt x="0" y="889933"/>
                  </a:lnTo>
                  <a:lnTo>
                    <a:pt x="0" y="0"/>
                  </a:lnTo>
                  <a:close/>
                </a:path>
              </a:pathLst>
            </a:custGeom>
            <a:blipFill>
              <a:blip r:embed="rId3">
                <a:alphaModFix amt="1434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87330" y="0"/>
              <a:ext cx="1353510" cy="889933"/>
            </a:xfrm>
            <a:custGeom>
              <a:avLst/>
              <a:gdLst/>
              <a:ahLst/>
              <a:cxnLst/>
              <a:rect l="l" t="t" r="r" b="b"/>
              <a:pathLst>
                <a:path w="1353510" h="889933">
                  <a:moveTo>
                    <a:pt x="0" y="0"/>
                  </a:moveTo>
                  <a:lnTo>
                    <a:pt x="1353511" y="0"/>
                  </a:lnTo>
                  <a:lnTo>
                    <a:pt x="1353511" y="889933"/>
                  </a:lnTo>
                  <a:lnTo>
                    <a:pt x="0" y="889933"/>
                  </a:lnTo>
                  <a:lnTo>
                    <a:pt x="0" y="0"/>
                  </a:lnTo>
                  <a:close/>
                </a:path>
              </a:pathLst>
            </a:custGeom>
            <a:blipFill>
              <a:blip r:embed="rId3">
                <a:alphaModFix amt="1434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366469" y="0"/>
              <a:ext cx="1353510" cy="889933"/>
            </a:xfrm>
            <a:custGeom>
              <a:avLst/>
              <a:gdLst/>
              <a:ahLst/>
              <a:cxnLst/>
              <a:rect l="l" t="t" r="r" b="b"/>
              <a:pathLst>
                <a:path w="1353510" h="889933">
                  <a:moveTo>
                    <a:pt x="0" y="0"/>
                  </a:moveTo>
                  <a:lnTo>
                    <a:pt x="1353510" y="0"/>
                  </a:lnTo>
                  <a:lnTo>
                    <a:pt x="1353510" y="889933"/>
                  </a:lnTo>
                  <a:lnTo>
                    <a:pt x="0" y="889933"/>
                  </a:lnTo>
                  <a:lnTo>
                    <a:pt x="0" y="0"/>
                  </a:lnTo>
                  <a:close/>
                </a:path>
              </a:pathLst>
            </a:custGeom>
            <a:blipFill>
              <a:blip r:embed="rId3">
                <a:alphaModFix amt="14349"/>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724400" y="1562100"/>
            <a:ext cx="8768577" cy="8278576"/>
          </a:xfrm>
          <a:custGeom>
            <a:avLst/>
            <a:gdLst/>
            <a:ahLst/>
            <a:cxnLst/>
            <a:rect l="l" t="t" r="r" b="b"/>
            <a:pathLst>
              <a:path w="8758319" h="9783049">
                <a:moveTo>
                  <a:pt x="0" y="0"/>
                </a:moveTo>
                <a:lnTo>
                  <a:pt x="8758319" y="0"/>
                </a:lnTo>
                <a:lnTo>
                  <a:pt x="8758319" y="9783049"/>
                </a:lnTo>
                <a:lnTo>
                  <a:pt x="0" y="9783049"/>
                </a:lnTo>
                <a:lnTo>
                  <a:pt x="0" y="0"/>
                </a:lnTo>
                <a:close/>
              </a:path>
            </a:pathLst>
          </a:custGeom>
          <a:blipFill>
            <a:blip r:embed="rId5">
              <a:alphaModFix amt="7999"/>
            </a:blip>
            <a:stretch>
              <a:fillRect r="-262455"/>
            </a:stretch>
          </a:blipFill>
        </p:spPr>
        <p:txBody>
          <a:bodyPr/>
          <a:lstStyle/>
          <a:p>
            <a:endParaRPr lang="en-US"/>
          </a:p>
        </p:txBody>
      </p:sp>
      <p:sp>
        <p:nvSpPr>
          <p:cNvPr id="7" name="Freeform 7"/>
          <p:cNvSpPr/>
          <p:nvPr/>
        </p:nvSpPr>
        <p:spPr>
          <a:xfrm>
            <a:off x="7628699" y="5218471"/>
            <a:ext cx="2095581" cy="1377844"/>
          </a:xfrm>
          <a:custGeom>
            <a:avLst/>
            <a:gdLst/>
            <a:ahLst/>
            <a:cxnLst/>
            <a:rect l="l" t="t" r="r" b="b"/>
            <a:pathLst>
              <a:path w="2095581" h="1377844">
                <a:moveTo>
                  <a:pt x="0" y="0"/>
                </a:moveTo>
                <a:lnTo>
                  <a:pt x="2095581" y="0"/>
                </a:lnTo>
                <a:lnTo>
                  <a:pt x="2095581" y="1377844"/>
                </a:lnTo>
                <a:lnTo>
                  <a:pt x="0" y="1377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344809" y="5432080"/>
            <a:ext cx="2095581" cy="1377844"/>
          </a:xfrm>
          <a:custGeom>
            <a:avLst/>
            <a:gdLst/>
            <a:ahLst/>
            <a:cxnLst/>
            <a:rect l="l" t="t" r="r" b="b"/>
            <a:pathLst>
              <a:path w="2095581" h="1377844">
                <a:moveTo>
                  <a:pt x="0" y="0"/>
                </a:moveTo>
                <a:lnTo>
                  <a:pt x="2095581" y="0"/>
                </a:lnTo>
                <a:lnTo>
                  <a:pt x="2095581" y="1377844"/>
                </a:lnTo>
                <a:lnTo>
                  <a:pt x="0" y="1377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6685717" y="4117243"/>
            <a:ext cx="3477432" cy="831908"/>
            <a:chOff x="0" y="0"/>
            <a:chExt cx="4636577" cy="1109211"/>
          </a:xfrm>
        </p:grpSpPr>
        <p:sp>
          <p:nvSpPr>
            <p:cNvPr id="10" name="Freeform 10"/>
            <p:cNvSpPr/>
            <p:nvPr/>
          </p:nvSpPr>
          <p:spPr>
            <a:xfrm>
              <a:off x="0" y="0"/>
              <a:ext cx="1687013" cy="1109211"/>
            </a:xfrm>
            <a:custGeom>
              <a:avLst/>
              <a:gdLst/>
              <a:ahLst/>
              <a:cxnLst/>
              <a:rect l="l" t="t" r="r" b="b"/>
              <a:pathLst>
                <a:path w="1687013" h="1109211">
                  <a:moveTo>
                    <a:pt x="0" y="0"/>
                  </a:moveTo>
                  <a:lnTo>
                    <a:pt x="1687013" y="0"/>
                  </a:lnTo>
                  <a:lnTo>
                    <a:pt x="1687013" y="1109211"/>
                  </a:lnTo>
                  <a:lnTo>
                    <a:pt x="0" y="1109211"/>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479887" y="0"/>
              <a:ext cx="1687013" cy="1109211"/>
            </a:xfrm>
            <a:custGeom>
              <a:avLst/>
              <a:gdLst/>
              <a:ahLst/>
              <a:cxnLst/>
              <a:rect l="l" t="t" r="r" b="b"/>
              <a:pathLst>
                <a:path w="1687013" h="1109211">
                  <a:moveTo>
                    <a:pt x="0" y="0"/>
                  </a:moveTo>
                  <a:lnTo>
                    <a:pt x="1687013" y="0"/>
                  </a:lnTo>
                  <a:lnTo>
                    <a:pt x="1687013" y="1109211"/>
                  </a:lnTo>
                  <a:lnTo>
                    <a:pt x="0" y="1109211"/>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2949563" y="0"/>
              <a:ext cx="1687013" cy="1109211"/>
            </a:xfrm>
            <a:custGeom>
              <a:avLst/>
              <a:gdLst/>
              <a:ahLst/>
              <a:cxnLst/>
              <a:rect l="l" t="t" r="r" b="b"/>
              <a:pathLst>
                <a:path w="1687013" h="1109211">
                  <a:moveTo>
                    <a:pt x="0" y="0"/>
                  </a:moveTo>
                  <a:lnTo>
                    <a:pt x="1687014" y="0"/>
                  </a:lnTo>
                  <a:lnTo>
                    <a:pt x="1687014" y="1109211"/>
                  </a:lnTo>
                  <a:lnTo>
                    <a:pt x="0" y="1109211"/>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Freeform 13"/>
          <p:cNvSpPr/>
          <p:nvPr/>
        </p:nvSpPr>
        <p:spPr>
          <a:xfrm>
            <a:off x="9115359" y="5432080"/>
            <a:ext cx="2095581" cy="1377844"/>
          </a:xfrm>
          <a:custGeom>
            <a:avLst/>
            <a:gdLst/>
            <a:ahLst/>
            <a:cxnLst/>
            <a:rect l="l" t="t" r="r" b="b"/>
            <a:pathLst>
              <a:path w="2095581" h="1377844">
                <a:moveTo>
                  <a:pt x="0" y="0"/>
                </a:moveTo>
                <a:lnTo>
                  <a:pt x="2095580" y="0"/>
                </a:lnTo>
                <a:lnTo>
                  <a:pt x="2095580" y="1377844"/>
                </a:lnTo>
                <a:lnTo>
                  <a:pt x="0" y="1377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1828698" y="2380784"/>
            <a:ext cx="4372884"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Innovation &amp; solution orientation</a:t>
            </a:r>
          </a:p>
        </p:txBody>
      </p:sp>
      <p:grpSp>
        <p:nvGrpSpPr>
          <p:cNvPr id="15" name="Group 15"/>
          <p:cNvGrpSpPr/>
          <p:nvPr/>
        </p:nvGrpSpPr>
        <p:grpSpPr>
          <a:xfrm>
            <a:off x="-1" y="1"/>
            <a:ext cx="3415332" cy="2328808"/>
            <a:chOff x="-1" y="1"/>
            <a:chExt cx="4553777" cy="3105077"/>
          </a:xfrm>
        </p:grpSpPr>
        <p:grpSp>
          <p:nvGrpSpPr>
            <p:cNvPr id="16" name="Group 16"/>
            <p:cNvGrpSpPr/>
            <p:nvPr/>
          </p:nvGrpSpPr>
          <p:grpSpPr>
            <a:xfrm rot="5400000">
              <a:off x="975171" y="-975171"/>
              <a:ext cx="2603434" cy="4553777"/>
              <a:chOff x="0" y="0"/>
              <a:chExt cx="711670" cy="1244813"/>
            </a:xfrm>
          </p:grpSpPr>
          <p:sp>
            <p:nvSpPr>
              <p:cNvPr id="17" name="Freeform 17"/>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18" name="TextBox 18"/>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19" name="Freeform 19"/>
            <p:cNvSpPr/>
            <p:nvPr/>
          </p:nvSpPr>
          <p:spPr>
            <a:xfrm>
              <a:off x="1825163" y="132341"/>
              <a:ext cx="865033" cy="865033"/>
            </a:xfrm>
            <a:custGeom>
              <a:avLst/>
              <a:gdLst/>
              <a:ahLst/>
              <a:cxnLst/>
              <a:rect l="l" t="t" r="r" b="b"/>
              <a:pathLst>
                <a:path w="865033" h="865033">
                  <a:moveTo>
                    <a:pt x="0" y="0"/>
                  </a:moveTo>
                  <a:lnTo>
                    <a:pt x="865033" y="0"/>
                  </a:lnTo>
                  <a:lnTo>
                    <a:pt x="865033" y="865033"/>
                  </a:lnTo>
                  <a:lnTo>
                    <a:pt x="0" y="8650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104068" y="1104530"/>
              <a:ext cx="4345641" cy="2000548"/>
            </a:xfrm>
            <a:prstGeom prst="rect">
              <a:avLst/>
            </a:prstGeom>
          </p:spPr>
          <p:txBody>
            <a:bodyPr lIns="0" tIns="0" rIns="0" bIns="0" rtlCol="0" anchor="t">
              <a:spAutoFit/>
            </a:bodyPr>
            <a:lstStyle/>
            <a:p>
              <a:pPr algn="ctr">
                <a:lnSpc>
                  <a:spcPts val="3902"/>
                </a:lnSpc>
                <a:spcBef>
                  <a:spcPct val="0"/>
                </a:spcBef>
              </a:pPr>
              <a:r>
                <a:rPr lang="en-US" sz="3251" dirty="0">
                  <a:solidFill>
                    <a:srgbClr val="007DA4"/>
                  </a:solidFill>
                  <a:latin typeface="Century Gothic Paneuropean Bold"/>
                </a:rPr>
                <a:t>Identify Challenges</a:t>
              </a:r>
            </a:p>
            <a:p>
              <a:pPr algn="ctr">
                <a:lnSpc>
                  <a:spcPts val="3902"/>
                </a:lnSpc>
                <a:spcBef>
                  <a:spcPct val="0"/>
                </a:spcBef>
              </a:pPr>
              <a:endParaRPr lang="en-US" sz="3251" dirty="0">
                <a:solidFill>
                  <a:srgbClr val="007DA4"/>
                </a:solidFill>
                <a:latin typeface="Century Gothic Paneuropean Bold"/>
              </a:endParaRPr>
            </a:p>
          </p:txBody>
        </p:sp>
      </p:grpSp>
      <p:grpSp>
        <p:nvGrpSpPr>
          <p:cNvPr id="21" name="Group 21"/>
          <p:cNvGrpSpPr/>
          <p:nvPr/>
        </p:nvGrpSpPr>
        <p:grpSpPr>
          <a:xfrm>
            <a:off x="6084667" y="3413719"/>
            <a:ext cx="5538016" cy="5045652"/>
            <a:chOff x="0" y="0"/>
            <a:chExt cx="1830861" cy="1668086"/>
          </a:xfrm>
        </p:grpSpPr>
        <p:sp>
          <p:nvSpPr>
            <p:cNvPr id="22" name="Freeform 22"/>
            <p:cNvSpPr/>
            <p:nvPr/>
          </p:nvSpPr>
          <p:spPr>
            <a:xfrm>
              <a:off x="0" y="0"/>
              <a:ext cx="1830862" cy="1668087"/>
            </a:xfrm>
            <a:custGeom>
              <a:avLst/>
              <a:gdLst/>
              <a:ahLst/>
              <a:cxnLst/>
              <a:rect l="l" t="t" r="r" b="b"/>
              <a:pathLst>
                <a:path w="1830862" h="1668087">
                  <a:moveTo>
                    <a:pt x="0" y="0"/>
                  </a:moveTo>
                  <a:lnTo>
                    <a:pt x="1830862" y="0"/>
                  </a:lnTo>
                  <a:lnTo>
                    <a:pt x="1830862" y="1668087"/>
                  </a:lnTo>
                  <a:lnTo>
                    <a:pt x="0" y="1668087"/>
                  </a:lnTo>
                  <a:close/>
                </a:path>
              </a:pathLst>
            </a:custGeom>
            <a:solidFill>
              <a:srgbClr val="E3C17D"/>
            </a:solidFill>
          </p:spPr>
          <p:txBody>
            <a:bodyPr/>
            <a:lstStyle/>
            <a:p>
              <a:endParaRPr lang="en-US"/>
            </a:p>
          </p:txBody>
        </p:sp>
        <p:sp>
          <p:nvSpPr>
            <p:cNvPr id="23" name="TextBox 23"/>
            <p:cNvSpPr txBox="1"/>
            <p:nvPr/>
          </p:nvSpPr>
          <p:spPr>
            <a:xfrm>
              <a:off x="0" y="-38100"/>
              <a:ext cx="1830861" cy="1706186"/>
            </a:xfrm>
            <a:prstGeom prst="rect">
              <a:avLst/>
            </a:prstGeom>
          </p:spPr>
          <p:txBody>
            <a:bodyPr lIns="50800" tIns="50800" rIns="50800" bIns="50800" rtlCol="0" anchor="ctr"/>
            <a:lstStyle/>
            <a:p>
              <a:pPr algn="ctr">
                <a:lnSpc>
                  <a:spcPts val="1874"/>
                </a:lnSpc>
              </a:pPr>
              <a:endParaRPr/>
            </a:p>
          </p:txBody>
        </p:sp>
      </p:grpSp>
      <p:sp>
        <p:nvSpPr>
          <p:cNvPr id="24" name="Freeform 24"/>
          <p:cNvSpPr/>
          <p:nvPr/>
        </p:nvSpPr>
        <p:spPr>
          <a:xfrm>
            <a:off x="6581356" y="3794804"/>
            <a:ext cx="4544637" cy="4283482"/>
          </a:xfrm>
          <a:custGeom>
            <a:avLst/>
            <a:gdLst/>
            <a:ahLst/>
            <a:cxnLst/>
            <a:rect l="l" t="t" r="r" b="b"/>
            <a:pathLst>
              <a:path w="4544637" h="4283482">
                <a:moveTo>
                  <a:pt x="0" y="0"/>
                </a:moveTo>
                <a:lnTo>
                  <a:pt x="4544637" y="0"/>
                </a:lnTo>
                <a:lnTo>
                  <a:pt x="4544637" y="4283482"/>
                </a:lnTo>
                <a:lnTo>
                  <a:pt x="0" y="4283482"/>
                </a:lnTo>
                <a:lnTo>
                  <a:pt x="0" y="0"/>
                </a:lnTo>
                <a:close/>
              </a:path>
            </a:pathLst>
          </a:custGeom>
          <a:blipFill>
            <a:blip r:embed="rId8"/>
            <a:stretch>
              <a:fillRect t="-26937" b="-32207"/>
            </a:stretch>
          </a:blipFill>
        </p:spPr>
        <p:txBody>
          <a:bodyPr/>
          <a:lstStyle/>
          <a:p>
            <a:endParaRPr lang="en-US"/>
          </a:p>
        </p:txBody>
      </p:sp>
      <p:sp>
        <p:nvSpPr>
          <p:cNvPr id="25" name="TextBox 25"/>
          <p:cNvSpPr txBox="1"/>
          <p:nvPr/>
        </p:nvSpPr>
        <p:spPr>
          <a:xfrm>
            <a:off x="7373164" y="1529036"/>
            <a:ext cx="3260687"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Employee retention</a:t>
            </a:r>
          </a:p>
        </p:txBody>
      </p:sp>
      <p:sp>
        <p:nvSpPr>
          <p:cNvPr id="26" name="TextBox 26"/>
          <p:cNvSpPr txBox="1"/>
          <p:nvPr/>
        </p:nvSpPr>
        <p:spPr>
          <a:xfrm>
            <a:off x="1954854" y="2992011"/>
            <a:ext cx="3896279"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Healthy workplace culture</a:t>
            </a:r>
          </a:p>
        </p:txBody>
      </p:sp>
      <p:sp>
        <p:nvSpPr>
          <p:cNvPr id="27" name="TextBox 27"/>
          <p:cNvSpPr txBox="1"/>
          <p:nvPr/>
        </p:nvSpPr>
        <p:spPr>
          <a:xfrm>
            <a:off x="1028700" y="5645688"/>
            <a:ext cx="3977664"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Enhanced leadership skills </a:t>
            </a:r>
          </a:p>
        </p:txBody>
      </p:sp>
      <p:sp>
        <p:nvSpPr>
          <p:cNvPr id="28" name="TextBox 28"/>
          <p:cNvSpPr txBox="1"/>
          <p:nvPr/>
        </p:nvSpPr>
        <p:spPr>
          <a:xfrm>
            <a:off x="2157491" y="8459371"/>
            <a:ext cx="4187318"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Strategic visioning/planning </a:t>
            </a:r>
          </a:p>
        </p:txBody>
      </p:sp>
      <p:sp>
        <p:nvSpPr>
          <p:cNvPr id="29" name="TextBox 29"/>
          <p:cNvSpPr txBox="1"/>
          <p:nvPr/>
        </p:nvSpPr>
        <p:spPr>
          <a:xfrm>
            <a:off x="12346615" y="5645688"/>
            <a:ext cx="3337050"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Stronger relationships</a:t>
            </a:r>
          </a:p>
        </p:txBody>
      </p:sp>
      <p:sp>
        <p:nvSpPr>
          <p:cNvPr id="30" name="TextBox 30"/>
          <p:cNvSpPr txBox="1"/>
          <p:nvPr/>
        </p:nvSpPr>
        <p:spPr>
          <a:xfrm>
            <a:off x="10054776" y="8766614"/>
            <a:ext cx="4583677" cy="950627"/>
          </a:xfrm>
          <a:prstGeom prst="rect">
            <a:avLst/>
          </a:prstGeom>
        </p:spPr>
        <p:txBody>
          <a:bodyPr lIns="0" tIns="0" rIns="0" bIns="0" rtlCol="0" anchor="t">
            <a:spAutoFit/>
          </a:bodyPr>
          <a:lstStyle/>
          <a:p>
            <a:pPr algn="ctr">
              <a:lnSpc>
                <a:spcPts val="3753"/>
              </a:lnSpc>
              <a:spcBef>
                <a:spcPct val="0"/>
              </a:spcBef>
            </a:pPr>
            <a:r>
              <a:rPr lang="en-US" sz="3127">
                <a:solidFill>
                  <a:srgbClr val="007DA4"/>
                </a:solidFill>
                <a:latin typeface="Century Gothic Paneuropean Bold"/>
              </a:rPr>
              <a:t>Job satisfaction, mental health &amp; wellness</a:t>
            </a:r>
          </a:p>
        </p:txBody>
      </p:sp>
      <p:sp>
        <p:nvSpPr>
          <p:cNvPr id="31" name="TextBox 31"/>
          <p:cNvSpPr txBox="1"/>
          <p:nvPr/>
        </p:nvSpPr>
        <p:spPr>
          <a:xfrm>
            <a:off x="5801442" y="365956"/>
            <a:ext cx="9664818" cy="515380"/>
          </a:xfrm>
          <a:prstGeom prst="rect">
            <a:avLst/>
          </a:prstGeom>
        </p:spPr>
        <p:txBody>
          <a:bodyPr lIns="0" tIns="0" rIns="0" bIns="0" rtlCol="0" anchor="t">
            <a:spAutoFit/>
          </a:bodyPr>
          <a:lstStyle/>
          <a:p>
            <a:pPr algn="ctr">
              <a:lnSpc>
                <a:spcPts val="4172"/>
              </a:lnSpc>
              <a:spcBef>
                <a:spcPct val="0"/>
              </a:spcBef>
            </a:pPr>
            <a:endParaRPr lang="en-US" sz="3476" dirty="0">
              <a:solidFill>
                <a:srgbClr val="000000"/>
              </a:solidFill>
              <a:latin typeface="Century Gothic Paneuropean Bold"/>
            </a:endParaRPr>
          </a:p>
        </p:txBody>
      </p:sp>
      <p:sp>
        <p:nvSpPr>
          <p:cNvPr id="32" name="TextBox 31">
            <a:extLst>
              <a:ext uri="{FF2B5EF4-FFF2-40B4-BE49-F238E27FC236}">
                <a16:creationId xmlns:a16="http://schemas.microsoft.com/office/drawing/2014/main" id="{71A9DA67-B845-E3C8-D1C0-4C8DA6AF5EC0}"/>
              </a:ext>
            </a:extLst>
          </p:cNvPr>
          <p:cNvSpPr txBox="1"/>
          <p:nvPr/>
        </p:nvSpPr>
        <p:spPr>
          <a:xfrm>
            <a:off x="6019800" y="0"/>
            <a:ext cx="7543800" cy="769441"/>
          </a:xfrm>
          <a:prstGeom prst="rect">
            <a:avLst/>
          </a:prstGeom>
          <a:noFill/>
        </p:spPr>
        <p:txBody>
          <a:bodyPr wrap="square" rtlCol="0">
            <a:spAutoFit/>
          </a:bodyPr>
          <a:lstStyle/>
          <a:p>
            <a:r>
              <a:rPr lang="en-US" sz="4400" i="1" dirty="0">
                <a:solidFill>
                  <a:schemeClr val="tx2">
                    <a:lumMod val="40000"/>
                    <a:lumOff val="60000"/>
                  </a:schemeClr>
                </a:solidFill>
                <a:latin typeface="Century Gothic" panose="020B0502020202020204" pitchFamily="34" charset="0"/>
              </a:rPr>
              <a:t>The 30,000 foot view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2EF"/>
        </a:solidFill>
        <a:effectLst/>
      </p:bgPr>
    </p:bg>
    <p:spTree>
      <p:nvGrpSpPr>
        <p:cNvPr id="1" name=""/>
        <p:cNvGrpSpPr/>
        <p:nvPr/>
      </p:nvGrpSpPr>
      <p:grpSpPr>
        <a:xfrm>
          <a:off x="0" y="0"/>
          <a:ext cx="0" cy="0"/>
          <a:chOff x="0" y="0"/>
          <a:chExt cx="0" cy="0"/>
        </a:xfrm>
      </p:grpSpPr>
      <p:sp>
        <p:nvSpPr>
          <p:cNvPr id="2" name="TextBox 2"/>
          <p:cNvSpPr txBox="1"/>
          <p:nvPr/>
        </p:nvSpPr>
        <p:spPr>
          <a:xfrm>
            <a:off x="3450679" y="288015"/>
            <a:ext cx="13770521" cy="1705595"/>
          </a:xfrm>
          <a:prstGeom prst="rect">
            <a:avLst/>
          </a:prstGeom>
        </p:spPr>
        <p:txBody>
          <a:bodyPr wrap="square" lIns="0" tIns="0" rIns="0" bIns="0" rtlCol="0" anchor="t">
            <a:spAutoFit/>
          </a:bodyPr>
          <a:lstStyle/>
          <a:p>
            <a:pPr algn="ctr">
              <a:lnSpc>
                <a:spcPts val="8104"/>
              </a:lnSpc>
            </a:pPr>
            <a:r>
              <a:rPr lang="en-US" sz="6753" dirty="0">
                <a:solidFill>
                  <a:srgbClr val="007DA4"/>
                </a:solidFill>
                <a:latin typeface="Century Gothic Paneuropean Bold"/>
              </a:rPr>
              <a:t>“THE WHAT”</a:t>
            </a:r>
          </a:p>
          <a:p>
            <a:pPr algn="ctr">
              <a:lnSpc>
                <a:spcPts val="5224"/>
              </a:lnSpc>
            </a:pPr>
            <a:r>
              <a:rPr lang="en-US" sz="4353" dirty="0">
                <a:solidFill>
                  <a:srgbClr val="007DA4"/>
                </a:solidFill>
                <a:latin typeface="Century Gothic Paneuropean Bold Italics"/>
              </a:rPr>
              <a:t>SAMPLE TOPICS FOR LEADERS (Menu= 6o skills) </a:t>
            </a:r>
          </a:p>
        </p:txBody>
      </p:sp>
      <p:grpSp>
        <p:nvGrpSpPr>
          <p:cNvPr id="3" name="Group 3"/>
          <p:cNvGrpSpPr/>
          <p:nvPr/>
        </p:nvGrpSpPr>
        <p:grpSpPr>
          <a:xfrm>
            <a:off x="0" y="0"/>
            <a:ext cx="3315026" cy="1895229"/>
            <a:chOff x="0" y="0"/>
            <a:chExt cx="4420034" cy="2526972"/>
          </a:xfrm>
        </p:grpSpPr>
        <p:grpSp>
          <p:nvGrpSpPr>
            <p:cNvPr id="4" name="Group 4"/>
            <p:cNvGrpSpPr/>
            <p:nvPr/>
          </p:nvGrpSpPr>
          <p:grpSpPr>
            <a:xfrm rot="5400000">
              <a:off x="946531" y="-946531"/>
              <a:ext cx="2526972" cy="4420034"/>
              <a:chOff x="0" y="0"/>
              <a:chExt cx="711670" cy="1244813"/>
            </a:xfrm>
          </p:grpSpPr>
          <p:sp>
            <p:nvSpPr>
              <p:cNvPr id="5" name="Freeform 5"/>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6" name="TextBox 6"/>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7" name="Freeform 7"/>
            <p:cNvSpPr/>
            <p:nvPr/>
          </p:nvSpPr>
          <p:spPr>
            <a:xfrm>
              <a:off x="1795510" y="147494"/>
              <a:ext cx="801549" cy="801549"/>
            </a:xfrm>
            <a:custGeom>
              <a:avLst/>
              <a:gdLst/>
              <a:ahLst/>
              <a:cxnLst/>
              <a:rect l="l" t="t" r="r" b="b"/>
              <a:pathLst>
                <a:path w="801549" h="801549">
                  <a:moveTo>
                    <a:pt x="0" y="0"/>
                  </a:moveTo>
                  <a:lnTo>
                    <a:pt x="801549" y="0"/>
                  </a:lnTo>
                  <a:lnTo>
                    <a:pt x="801549" y="801549"/>
                  </a:lnTo>
                  <a:lnTo>
                    <a:pt x="0" y="801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75824" y="1001169"/>
              <a:ext cx="2268318" cy="1282693"/>
            </a:xfrm>
            <a:prstGeom prst="rect">
              <a:avLst/>
            </a:prstGeom>
          </p:spPr>
          <p:txBody>
            <a:bodyPr lIns="0" tIns="0" rIns="0" bIns="0" rtlCol="0" anchor="t">
              <a:spAutoFit/>
            </a:bodyPr>
            <a:lstStyle/>
            <a:p>
              <a:pPr algn="ctr">
                <a:lnSpc>
                  <a:spcPts val="3787"/>
                </a:lnSpc>
              </a:pPr>
              <a:r>
                <a:rPr lang="en-US" sz="3156">
                  <a:solidFill>
                    <a:srgbClr val="007DA4"/>
                  </a:solidFill>
                  <a:latin typeface="Century Gothic Paneuropean Bold"/>
                </a:rPr>
                <a:t>Tailor</a:t>
              </a:r>
            </a:p>
            <a:p>
              <a:pPr algn="ctr">
                <a:lnSpc>
                  <a:spcPts val="3787"/>
                </a:lnSpc>
                <a:spcBef>
                  <a:spcPct val="0"/>
                </a:spcBef>
              </a:pPr>
              <a:r>
                <a:rPr lang="en-US" sz="3156">
                  <a:solidFill>
                    <a:srgbClr val="007DA4"/>
                  </a:solidFill>
                  <a:latin typeface="Century Gothic Paneuropean Bold"/>
                </a:rPr>
                <a:t>Solutions</a:t>
              </a:r>
            </a:p>
          </p:txBody>
        </p:sp>
      </p:grpSp>
      <p:grpSp>
        <p:nvGrpSpPr>
          <p:cNvPr id="9" name="Group 9"/>
          <p:cNvGrpSpPr/>
          <p:nvPr/>
        </p:nvGrpSpPr>
        <p:grpSpPr>
          <a:xfrm>
            <a:off x="2185825" y="2416904"/>
            <a:ext cx="14544310" cy="7471822"/>
            <a:chOff x="0" y="0"/>
            <a:chExt cx="19392413" cy="9962429"/>
          </a:xfrm>
        </p:grpSpPr>
        <p:sp>
          <p:nvSpPr>
            <p:cNvPr id="10" name="Freeform 10"/>
            <p:cNvSpPr/>
            <p:nvPr/>
          </p:nvSpPr>
          <p:spPr>
            <a:xfrm>
              <a:off x="7395283" y="2043709"/>
              <a:ext cx="5702852" cy="6370090"/>
            </a:xfrm>
            <a:custGeom>
              <a:avLst/>
              <a:gdLst/>
              <a:ahLst/>
              <a:cxnLst/>
              <a:rect l="l" t="t" r="r" b="b"/>
              <a:pathLst>
                <a:path w="5702852" h="6370090">
                  <a:moveTo>
                    <a:pt x="0" y="0"/>
                  </a:moveTo>
                  <a:lnTo>
                    <a:pt x="5702851" y="0"/>
                  </a:lnTo>
                  <a:lnTo>
                    <a:pt x="5702851" y="6370089"/>
                  </a:lnTo>
                  <a:lnTo>
                    <a:pt x="0" y="6370089"/>
                  </a:lnTo>
                  <a:lnTo>
                    <a:pt x="0" y="0"/>
                  </a:lnTo>
                  <a:close/>
                </a:path>
              </a:pathLst>
            </a:custGeom>
            <a:blipFill>
              <a:blip r:embed="rId5">
                <a:alphaModFix amt="7999"/>
              </a:blip>
              <a:stretch>
                <a:fillRect r="-262455"/>
              </a:stretch>
            </a:blipFill>
          </p:spPr>
          <p:txBody>
            <a:bodyPr/>
            <a:lstStyle/>
            <a:p>
              <a:endParaRPr lang="en-US"/>
            </a:p>
          </p:txBody>
        </p:sp>
        <p:grpSp>
          <p:nvGrpSpPr>
            <p:cNvPr id="11" name="Group 11"/>
            <p:cNvGrpSpPr/>
            <p:nvPr/>
          </p:nvGrpSpPr>
          <p:grpSpPr>
            <a:xfrm rot="5400000">
              <a:off x="4197277" y="-4197277"/>
              <a:ext cx="939896" cy="9334449"/>
              <a:chOff x="0" y="0"/>
              <a:chExt cx="221155" cy="2196370"/>
            </a:xfrm>
          </p:grpSpPr>
          <p:sp>
            <p:nvSpPr>
              <p:cNvPr id="12" name="Freeform 12"/>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13" name="TextBox 13"/>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14" name="Group 14"/>
            <p:cNvGrpSpPr/>
            <p:nvPr/>
          </p:nvGrpSpPr>
          <p:grpSpPr>
            <a:xfrm rot="5400000">
              <a:off x="4197277" y="-3071823"/>
              <a:ext cx="939896" cy="9334449"/>
              <a:chOff x="0" y="0"/>
              <a:chExt cx="221155" cy="2196370"/>
            </a:xfrm>
          </p:grpSpPr>
          <p:sp>
            <p:nvSpPr>
              <p:cNvPr id="15" name="Freeform 15"/>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16" name="TextBox 16"/>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17" name="Group 17"/>
            <p:cNvGrpSpPr/>
            <p:nvPr/>
          </p:nvGrpSpPr>
          <p:grpSpPr>
            <a:xfrm rot="5400000">
              <a:off x="4197277" y="4825256"/>
              <a:ext cx="939896" cy="9334449"/>
              <a:chOff x="0" y="0"/>
              <a:chExt cx="221155" cy="2196370"/>
            </a:xfrm>
          </p:grpSpPr>
          <p:sp>
            <p:nvSpPr>
              <p:cNvPr id="18" name="Freeform 18"/>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19" name="TextBox 19"/>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20" name="Group 20"/>
            <p:cNvGrpSpPr/>
            <p:nvPr/>
          </p:nvGrpSpPr>
          <p:grpSpPr>
            <a:xfrm rot="5400000">
              <a:off x="14255241" y="-4154554"/>
              <a:ext cx="939896" cy="9334449"/>
              <a:chOff x="0" y="0"/>
              <a:chExt cx="221155" cy="2196370"/>
            </a:xfrm>
          </p:grpSpPr>
          <p:sp>
            <p:nvSpPr>
              <p:cNvPr id="21" name="Freeform 21"/>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22" name="TextBox 22"/>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23" name="Group 23"/>
            <p:cNvGrpSpPr/>
            <p:nvPr/>
          </p:nvGrpSpPr>
          <p:grpSpPr>
            <a:xfrm rot="5400000">
              <a:off x="4197277" y="-1950681"/>
              <a:ext cx="939896" cy="9334449"/>
              <a:chOff x="0" y="0"/>
              <a:chExt cx="221155" cy="2196370"/>
            </a:xfrm>
          </p:grpSpPr>
          <p:sp>
            <p:nvSpPr>
              <p:cNvPr id="24" name="Freeform 24"/>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25" name="TextBox 25"/>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26" name="Group 26"/>
            <p:cNvGrpSpPr/>
            <p:nvPr/>
          </p:nvGrpSpPr>
          <p:grpSpPr>
            <a:xfrm rot="5400000">
              <a:off x="14255241" y="-3033411"/>
              <a:ext cx="939896" cy="9334449"/>
              <a:chOff x="0" y="0"/>
              <a:chExt cx="221155" cy="2196370"/>
            </a:xfrm>
          </p:grpSpPr>
          <p:sp>
            <p:nvSpPr>
              <p:cNvPr id="27" name="Freeform 27"/>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28" name="TextBox 28"/>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29" name="Group 29"/>
            <p:cNvGrpSpPr/>
            <p:nvPr/>
          </p:nvGrpSpPr>
          <p:grpSpPr>
            <a:xfrm rot="5400000">
              <a:off x="4197277" y="-829538"/>
              <a:ext cx="939896" cy="9334449"/>
              <a:chOff x="0" y="0"/>
              <a:chExt cx="221155" cy="2196370"/>
            </a:xfrm>
          </p:grpSpPr>
          <p:sp>
            <p:nvSpPr>
              <p:cNvPr id="30" name="Freeform 30"/>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31" name="TextBox 31"/>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32" name="Group 32"/>
            <p:cNvGrpSpPr/>
            <p:nvPr/>
          </p:nvGrpSpPr>
          <p:grpSpPr>
            <a:xfrm rot="5400000">
              <a:off x="4197277" y="295916"/>
              <a:ext cx="939896" cy="9334449"/>
              <a:chOff x="0" y="0"/>
              <a:chExt cx="221155" cy="2196370"/>
            </a:xfrm>
          </p:grpSpPr>
          <p:sp>
            <p:nvSpPr>
              <p:cNvPr id="33" name="Freeform 33"/>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34" name="TextBox 34"/>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35" name="Group 35"/>
            <p:cNvGrpSpPr/>
            <p:nvPr/>
          </p:nvGrpSpPr>
          <p:grpSpPr>
            <a:xfrm rot="5400000">
              <a:off x="14255241" y="-1912268"/>
              <a:ext cx="939896" cy="9334449"/>
              <a:chOff x="0" y="0"/>
              <a:chExt cx="221155" cy="2196370"/>
            </a:xfrm>
          </p:grpSpPr>
          <p:sp>
            <p:nvSpPr>
              <p:cNvPr id="36" name="Freeform 36"/>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37" name="TextBox 37"/>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38" name="Group 38"/>
            <p:cNvGrpSpPr/>
            <p:nvPr/>
          </p:nvGrpSpPr>
          <p:grpSpPr>
            <a:xfrm rot="5400000">
              <a:off x="14255241" y="-786815"/>
              <a:ext cx="939896" cy="9334449"/>
              <a:chOff x="0" y="0"/>
              <a:chExt cx="221155" cy="2196370"/>
            </a:xfrm>
          </p:grpSpPr>
          <p:sp>
            <p:nvSpPr>
              <p:cNvPr id="39" name="Freeform 39"/>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40" name="TextBox 40"/>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sp>
          <p:nvSpPr>
            <p:cNvPr id="41" name="TextBox 41"/>
            <p:cNvSpPr txBox="1"/>
            <p:nvPr/>
          </p:nvSpPr>
          <p:spPr>
            <a:xfrm>
              <a:off x="0" y="208739"/>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BUILDING RESILIENCE</a:t>
              </a:r>
            </a:p>
          </p:txBody>
        </p:sp>
        <p:sp>
          <p:nvSpPr>
            <p:cNvPr id="42" name="TextBox 42"/>
            <p:cNvSpPr txBox="1"/>
            <p:nvPr/>
          </p:nvSpPr>
          <p:spPr>
            <a:xfrm>
              <a:off x="0" y="1332037"/>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BUILDING TRUST, RESPECT &amp; CONSENSUS</a:t>
              </a:r>
            </a:p>
          </p:txBody>
        </p:sp>
        <p:sp>
          <p:nvSpPr>
            <p:cNvPr id="43" name="TextBox 43"/>
            <p:cNvSpPr txBox="1"/>
            <p:nvPr/>
          </p:nvSpPr>
          <p:spPr>
            <a:xfrm>
              <a:off x="0" y="2459828"/>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BUY-IN AND ROLLING OUT CHANGE</a:t>
              </a:r>
            </a:p>
          </p:txBody>
        </p:sp>
        <p:sp>
          <p:nvSpPr>
            <p:cNvPr id="44" name="TextBox 44"/>
            <p:cNvSpPr txBox="1"/>
            <p:nvPr/>
          </p:nvSpPr>
          <p:spPr>
            <a:xfrm>
              <a:off x="0" y="3580971"/>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COURAGEOUS CONVERSATIONS</a:t>
              </a:r>
            </a:p>
          </p:txBody>
        </p:sp>
        <p:sp>
          <p:nvSpPr>
            <p:cNvPr id="45" name="TextBox 45"/>
            <p:cNvSpPr txBox="1"/>
            <p:nvPr/>
          </p:nvSpPr>
          <p:spPr>
            <a:xfrm>
              <a:off x="0" y="9231272"/>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EXPECTATIONS &amp; ACCOUNTABILITY</a:t>
              </a:r>
            </a:p>
          </p:txBody>
        </p:sp>
        <p:sp>
          <p:nvSpPr>
            <p:cNvPr id="46" name="TextBox 46"/>
            <p:cNvSpPr txBox="1"/>
            <p:nvPr/>
          </p:nvSpPr>
          <p:spPr>
            <a:xfrm>
              <a:off x="10057964" y="1381591"/>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INNOVATION &amp; RISK-TAKING IN LEADERSHIP</a:t>
              </a:r>
            </a:p>
          </p:txBody>
        </p:sp>
        <p:sp>
          <p:nvSpPr>
            <p:cNvPr id="47" name="TextBox 47"/>
            <p:cNvSpPr txBox="1"/>
            <p:nvPr/>
          </p:nvSpPr>
          <p:spPr>
            <a:xfrm>
              <a:off x="10057964" y="2498240"/>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MENTORING &amp; DEVELOPING OTHERS</a:t>
              </a:r>
            </a:p>
          </p:txBody>
        </p:sp>
        <p:sp>
          <p:nvSpPr>
            <p:cNvPr id="48" name="TextBox 48"/>
            <p:cNvSpPr txBox="1"/>
            <p:nvPr/>
          </p:nvSpPr>
          <p:spPr>
            <a:xfrm>
              <a:off x="10057964" y="3651186"/>
              <a:ext cx="9334449" cy="520700"/>
            </a:xfrm>
            <a:prstGeom prst="rect">
              <a:avLst/>
            </a:prstGeom>
          </p:spPr>
          <p:txBody>
            <a:bodyPr lIns="0" tIns="0" rIns="0" bIns="0" rtlCol="0" anchor="t">
              <a:spAutoFit/>
            </a:bodyPr>
            <a:lstStyle/>
            <a:p>
              <a:pPr algn="ctr">
                <a:lnSpc>
                  <a:spcPts val="3120"/>
                </a:lnSpc>
              </a:pPr>
              <a:r>
                <a:rPr lang="en-US" sz="2600">
                  <a:solidFill>
                    <a:srgbClr val="3D3C3C"/>
                  </a:solidFill>
                  <a:latin typeface="Century Gothic Paneuropean Bold"/>
                </a:rPr>
                <a:t>ON-BOARDING FOR RETENTION</a:t>
              </a:r>
            </a:p>
          </p:txBody>
        </p:sp>
        <p:grpSp>
          <p:nvGrpSpPr>
            <p:cNvPr id="49" name="Group 49"/>
            <p:cNvGrpSpPr/>
            <p:nvPr/>
          </p:nvGrpSpPr>
          <p:grpSpPr>
            <a:xfrm rot="5400000">
              <a:off x="4197277" y="1426311"/>
              <a:ext cx="939896" cy="9334449"/>
              <a:chOff x="0" y="0"/>
              <a:chExt cx="221155" cy="2196370"/>
            </a:xfrm>
          </p:grpSpPr>
          <p:sp>
            <p:nvSpPr>
              <p:cNvPr id="50" name="Freeform 50"/>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51" name="TextBox 51"/>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52" name="Group 52"/>
            <p:cNvGrpSpPr/>
            <p:nvPr/>
          </p:nvGrpSpPr>
          <p:grpSpPr>
            <a:xfrm rot="5400000">
              <a:off x="4197277" y="2551765"/>
              <a:ext cx="939896" cy="9334449"/>
              <a:chOff x="0" y="0"/>
              <a:chExt cx="221155" cy="2196370"/>
            </a:xfrm>
          </p:grpSpPr>
          <p:sp>
            <p:nvSpPr>
              <p:cNvPr id="53" name="Freeform 53"/>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54" name="TextBox 54"/>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sp>
          <p:nvSpPr>
            <p:cNvPr id="55" name="TextBox 55"/>
            <p:cNvSpPr txBox="1"/>
            <p:nvPr/>
          </p:nvSpPr>
          <p:spPr>
            <a:xfrm>
              <a:off x="0" y="4733916"/>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CREATING VALUES-BASED TEAMS</a:t>
              </a:r>
            </a:p>
          </p:txBody>
        </p:sp>
        <p:sp>
          <p:nvSpPr>
            <p:cNvPr id="56" name="TextBox 56"/>
            <p:cNvSpPr txBox="1"/>
            <p:nvPr/>
          </p:nvSpPr>
          <p:spPr>
            <a:xfrm>
              <a:off x="90063" y="5879506"/>
              <a:ext cx="9154323" cy="428061"/>
            </a:xfrm>
            <a:prstGeom prst="rect">
              <a:avLst/>
            </a:prstGeom>
          </p:spPr>
          <p:txBody>
            <a:bodyPr lIns="0" tIns="0" rIns="0" bIns="0" rtlCol="0" anchor="t">
              <a:spAutoFit/>
            </a:bodyPr>
            <a:lstStyle/>
            <a:p>
              <a:pPr algn="ctr">
                <a:lnSpc>
                  <a:spcPts val="2558"/>
                </a:lnSpc>
              </a:pPr>
              <a:r>
                <a:rPr lang="en-US" sz="2132" dirty="0">
                  <a:solidFill>
                    <a:srgbClr val="3D3C3C"/>
                  </a:solidFill>
                  <a:latin typeface="Century Gothic Paneuropean Bold"/>
                </a:rPr>
                <a:t>BELONGING &amp; BEING A WORKPLACE OF CHOICE</a:t>
              </a:r>
            </a:p>
          </p:txBody>
        </p:sp>
        <p:grpSp>
          <p:nvGrpSpPr>
            <p:cNvPr id="57" name="Group 57"/>
            <p:cNvGrpSpPr/>
            <p:nvPr/>
          </p:nvGrpSpPr>
          <p:grpSpPr>
            <a:xfrm rot="5400000">
              <a:off x="4197277" y="3682161"/>
              <a:ext cx="939896" cy="9334449"/>
              <a:chOff x="0" y="0"/>
              <a:chExt cx="221155" cy="2196370"/>
            </a:xfrm>
          </p:grpSpPr>
          <p:sp>
            <p:nvSpPr>
              <p:cNvPr id="58" name="Freeform 58"/>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59" name="TextBox 59"/>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sp>
          <p:nvSpPr>
            <p:cNvPr id="60" name="TextBox 60"/>
            <p:cNvSpPr txBox="1"/>
            <p:nvPr/>
          </p:nvSpPr>
          <p:spPr>
            <a:xfrm>
              <a:off x="90063" y="8135355"/>
              <a:ext cx="9154323" cy="428061"/>
            </a:xfrm>
            <a:prstGeom prst="rect">
              <a:avLst/>
            </a:prstGeom>
          </p:spPr>
          <p:txBody>
            <a:bodyPr lIns="0" tIns="0" rIns="0" bIns="0" rtlCol="0" anchor="t">
              <a:spAutoFit/>
            </a:bodyPr>
            <a:lstStyle/>
            <a:p>
              <a:pPr algn="ctr">
                <a:lnSpc>
                  <a:spcPts val="2558"/>
                </a:lnSpc>
              </a:pPr>
              <a:r>
                <a:rPr lang="en-US" sz="2132">
                  <a:solidFill>
                    <a:srgbClr val="3D3C3C"/>
                  </a:solidFill>
                  <a:latin typeface="Century Gothic Paneuropean Bold"/>
                </a:rPr>
                <a:t>EFFICIENCY &amp; EFFECTIVENESS: UPPING YOUR GAME</a:t>
              </a:r>
            </a:p>
          </p:txBody>
        </p:sp>
        <p:sp>
          <p:nvSpPr>
            <p:cNvPr id="61" name="TextBox 61"/>
            <p:cNvSpPr txBox="1"/>
            <p:nvPr/>
          </p:nvSpPr>
          <p:spPr>
            <a:xfrm>
              <a:off x="90063" y="7004809"/>
              <a:ext cx="9154323" cy="460375"/>
            </a:xfrm>
            <a:prstGeom prst="rect">
              <a:avLst/>
            </a:prstGeom>
          </p:spPr>
          <p:txBody>
            <a:bodyPr lIns="0" tIns="0" rIns="0" bIns="0" rtlCol="0" anchor="t">
              <a:spAutoFit/>
            </a:bodyPr>
            <a:lstStyle/>
            <a:p>
              <a:pPr algn="ctr">
                <a:lnSpc>
                  <a:spcPts val="2798"/>
                </a:lnSpc>
              </a:pPr>
              <a:r>
                <a:rPr lang="en-US" sz="2332">
                  <a:solidFill>
                    <a:srgbClr val="3D3C3C"/>
                  </a:solidFill>
                  <a:latin typeface="Century Gothic Paneuropean Bold"/>
                </a:rPr>
                <a:t>ENHANCING YOUR EMOTIONAL INTELLIGENCE </a:t>
              </a:r>
            </a:p>
          </p:txBody>
        </p:sp>
        <p:grpSp>
          <p:nvGrpSpPr>
            <p:cNvPr id="62" name="Group 62"/>
            <p:cNvGrpSpPr/>
            <p:nvPr/>
          </p:nvGrpSpPr>
          <p:grpSpPr>
            <a:xfrm rot="5400000">
              <a:off x="14255241" y="356981"/>
              <a:ext cx="939896" cy="9334449"/>
              <a:chOff x="0" y="0"/>
              <a:chExt cx="221155" cy="2196370"/>
            </a:xfrm>
          </p:grpSpPr>
          <p:sp>
            <p:nvSpPr>
              <p:cNvPr id="63" name="Freeform 63"/>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64" name="TextBox 64"/>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65" name="Group 65"/>
            <p:cNvGrpSpPr/>
            <p:nvPr/>
          </p:nvGrpSpPr>
          <p:grpSpPr>
            <a:xfrm rot="5400000">
              <a:off x="14255241" y="1478124"/>
              <a:ext cx="939896" cy="9334449"/>
              <a:chOff x="0" y="0"/>
              <a:chExt cx="221155" cy="2196370"/>
            </a:xfrm>
          </p:grpSpPr>
          <p:sp>
            <p:nvSpPr>
              <p:cNvPr id="66" name="Freeform 66"/>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67" name="TextBox 67"/>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grpSp>
          <p:nvGrpSpPr>
            <p:cNvPr id="68" name="Group 68"/>
            <p:cNvGrpSpPr/>
            <p:nvPr/>
          </p:nvGrpSpPr>
          <p:grpSpPr>
            <a:xfrm rot="5400000">
              <a:off x="14255241" y="2603577"/>
              <a:ext cx="939896" cy="9334449"/>
              <a:chOff x="0" y="0"/>
              <a:chExt cx="221155" cy="2196370"/>
            </a:xfrm>
          </p:grpSpPr>
          <p:sp>
            <p:nvSpPr>
              <p:cNvPr id="69" name="Freeform 69"/>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70" name="TextBox 70"/>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sp>
          <p:nvSpPr>
            <p:cNvPr id="71" name="TextBox 71"/>
            <p:cNvSpPr txBox="1"/>
            <p:nvPr/>
          </p:nvSpPr>
          <p:spPr>
            <a:xfrm>
              <a:off x="10057964" y="7072496"/>
              <a:ext cx="9334449" cy="474264"/>
            </a:xfrm>
            <a:prstGeom prst="rect">
              <a:avLst/>
            </a:prstGeom>
          </p:spPr>
          <p:txBody>
            <a:bodyPr lIns="0" tIns="0" rIns="0" bIns="0" rtlCol="0" anchor="t">
              <a:spAutoFit/>
            </a:bodyPr>
            <a:lstStyle/>
            <a:p>
              <a:pPr algn="ctr">
                <a:lnSpc>
                  <a:spcPts val="2835"/>
                </a:lnSpc>
              </a:pPr>
              <a:r>
                <a:rPr lang="en-US" sz="2362">
                  <a:solidFill>
                    <a:srgbClr val="3D3C3C"/>
                  </a:solidFill>
                  <a:latin typeface="Century Gothic Paneuropean Bold"/>
                </a:rPr>
                <a:t>STRATEGIC COMMUNICATION &amp; INFO SHARING</a:t>
              </a:r>
            </a:p>
          </p:txBody>
        </p:sp>
        <p:sp>
          <p:nvSpPr>
            <p:cNvPr id="72" name="TextBox 72"/>
            <p:cNvSpPr txBox="1"/>
            <p:nvPr/>
          </p:nvSpPr>
          <p:spPr>
            <a:xfrm>
              <a:off x="10057964" y="260448"/>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HEALTHY INFLUENCE &amp; NEGOTIATION</a:t>
              </a:r>
            </a:p>
          </p:txBody>
        </p:sp>
        <p:sp>
          <p:nvSpPr>
            <p:cNvPr id="73" name="TextBox 73"/>
            <p:cNvSpPr txBox="1"/>
            <p:nvPr/>
          </p:nvSpPr>
          <p:spPr>
            <a:xfrm>
              <a:off x="10057964" y="4807558"/>
              <a:ext cx="9334449" cy="520700"/>
            </a:xfrm>
            <a:prstGeom prst="rect">
              <a:avLst/>
            </a:prstGeom>
          </p:spPr>
          <p:txBody>
            <a:bodyPr lIns="0" tIns="0" rIns="0" bIns="0" rtlCol="0" anchor="t">
              <a:spAutoFit/>
            </a:bodyPr>
            <a:lstStyle/>
            <a:p>
              <a:pPr algn="ctr">
                <a:lnSpc>
                  <a:spcPts val="3120"/>
                </a:lnSpc>
              </a:pPr>
              <a:r>
                <a:rPr lang="en-US" sz="2600">
                  <a:solidFill>
                    <a:srgbClr val="3D3C3C"/>
                  </a:solidFill>
                  <a:latin typeface="Century Gothic Paneuropean Bold"/>
                </a:rPr>
                <a:t>SELF &amp; TEAM MOTIVATION</a:t>
              </a:r>
            </a:p>
          </p:txBody>
        </p:sp>
        <p:grpSp>
          <p:nvGrpSpPr>
            <p:cNvPr id="74" name="Group 74"/>
            <p:cNvGrpSpPr/>
            <p:nvPr/>
          </p:nvGrpSpPr>
          <p:grpSpPr>
            <a:xfrm rot="5400000">
              <a:off x="14255241" y="3699803"/>
              <a:ext cx="939896" cy="9334449"/>
              <a:chOff x="0" y="0"/>
              <a:chExt cx="221155" cy="2196370"/>
            </a:xfrm>
          </p:grpSpPr>
          <p:sp>
            <p:nvSpPr>
              <p:cNvPr id="75" name="Freeform 75"/>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76" name="TextBox 76"/>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sp>
          <p:nvSpPr>
            <p:cNvPr id="77" name="TextBox 77"/>
            <p:cNvSpPr txBox="1"/>
            <p:nvPr/>
          </p:nvSpPr>
          <p:spPr>
            <a:xfrm>
              <a:off x="10057964" y="8137625"/>
              <a:ext cx="9334449" cy="467973"/>
            </a:xfrm>
            <a:prstGeom prst="rect">
              <a:avLst/>
            </a:prstGeom>
          </p:spPr>
          <p:txBody>
            <a:bodyPr lIns="0" tIns="0" rIns="0" bIns="0" rtlCol="0" anchor="t">
              <a:spAutoFit/>
            </a:bodyPr>
            <a:lstStyle/>
            <a:p>
              <a:pPr algn="ctr">
                <a:lnSpc>
                  <a:spcPts val="2719"/>
                </a:lnSpc>
              </a:pPr>
              <a:r>
                <a:rPr lang="en-US" sz="2266">
                  <a:solidFill>
                    <a:srgbClr val="3D3C3C"/>
                  </a:solidFill>
                  <a:latin typeface="Century Gothic Paneuropean Bold"/>
                </a:rPr>
                <a:t>STRESS MANAGEMENT, SELF-CARE &amp; EMPATHY</a:t>
              </a:r>
            </a:p>
          </p:txBody>
        </p:sp>
        <p:grpSp>
          <p:nvGrpSpPr>
            <p:cNvPr id="78" name="Group 78"/>
            <p:cNvGrpSpPr/>
            <p:nvPr/>
          </p:nvGrpSpPr>
          <p:grpSpPr>
            <a:xfrm rot="5400000">
              <a:off x="14255241" y="4825256"/>
              <a:ext cx="939896" cy="9334449"/>
              <a:chOff x="0" y="0"/>
              <a:chExt cx="221155" cy="2196370"/>
            </a:xfrm>
          </p:grpSpPr>
          <p:sp>
            <p:nvSpPr>
              <p:cNvPr id="79" name="Freeform 79"/>
              <p:cNvSpPr/>
              <p:nvPr/>
            </p:nvSpPr>
            <p:spPr>
              <a:xfrm>
                <a:off x="0" y="0"/>
                <a:ext cx="221155" cy="2196370"/>
              </a:xfrm>
              <a:custGeom>
                <a:avLst/>
                <a:gdLst/>
                <a:ahLst/>
                <a:cxnLst/>
                <a:rect l="l" t="t" r="r" b="b"/>
                <a:pathLst>
                  <a:path w="221155" h="2196370">
                    <a:moveTo>
                      <a:pt x="0" y="0"/>
                    </a:moveTo>
                    <a:lnTo>
                      <a:pt x="221155" y="0"/>
                    </a:lnTo>
                    <a:lnTo>
                      <a:pt x="221155" y="2196370"/>
                    </a:lnTo>
                    <a:lnTo>
                      <a:pt x="0" y="2196370"/>
                    </a:lnTo>
                    <a:close/>
                  </a:path>
                </a:pathLst>
              </a:custGeom>
              <a:solidFill>
                <a:srgbClr val="E3C17D"/>
              </a:solidFill>
            </p:spPr>
            <p:txBody>
              <a:bodyPr/>
              <a:lstStyle/>
              <a:p>
                <a:endParaRPr lang="en-US"/>
              </a:p>
            </p:txBody>
          </p:sp>
          <p:sp>
            <p:nvSpPr>
              <p:cNvPr id="80" name="TextBox 80"/>
              <p:cNvSpPr txBox="1"/>
              <p:nvPr/>
            </p:nvSpPr>
            <p:spPr>
              <a:xfrm>
                <a:off x="0" y="-38100"/>
                <a:ext cx="221155" cy="2234470"/>
              </a:xfrm>
              <a:prstGeom prst="rect">
                <a:avLst/>
              </a:prstGeom>
            </p:spPr>
            <p:txBody>
              <a:bodyPr lIns="50800" tIns="50800" rIns="50800" bIns="50800" rtlCol="0" anchor="ctr"/>
              <a:lstStyle/>
              <a:p>
                <a:pPr algn="ctr">
                  <a:lnSpc>
                    <a:spcPts val="1874"/>
                  </a:lnSpc>
                </a:pPr>
                <a:endParaRPr/>
              </a:p>
            </p:txBody>
          </p:sp>
        </p:grpSp>
        <p:sp>
          <p:nvSpPr>
            <p:cNvPr id="81" name="TextBox 81"/>
            <p:cNvSpPr txBox="1"/>
            <p:nvPr/>
          </p:nvSpPr>
          <p:spPr>
            <a:xfrm>
              <a:off x="10057964" y="5900553"/>
              <a:ext cx="9334449" cy="522418"/>
            </a:xfrm>
            <a:prstGeom prst="rect">
              <a:avLst/>
            </a:prstGeom>
          </p:spPr>
          <p:txBody>
            <a:bodyPr lIns="0" tIns="0" rIns="0" bIns="0" rtlCol="0" anchor="t">
              <a:spAutoFit/>
            </a:bodyPr>
            <a:lstStyle/>
            <a:p>
              <a:pPr algn="ctr">
                <a:lnSpc>
                  <a:spcPts val="3122"/>
                </a:lnSpc>
              </a:pPr>
              <a:r>
                <a:rPr lang="en-US" sz="2602">
                  <a:solidFill>
                    <a:srgbClr val="3D3C3C"/>
                  </a:solidFill>
                  <a:latin typeface="Century Gothic Paneuropean Bold"/>
                </a:rPr>
                <a:t>SERVANT LEADERSHIP &amp; VULNERABILITY </a:t>
              </a:r>
            </a:p>
          </p:txBody>
        </p:sp>
        <p:sp>
          <p:nvSpPr>
            <p:cNvPr id="82" name="TextBox 82"/>
            <p:cNvSpPr txBox="1"/>
            <p:nvPr/>
          </p:nvSpPr>
          <p:spPr>
            <a:xfrm>
              <a:off x="10057964" y="9253732"/>
              <a:ext cx="9334449" cy="467973"/>
            </a:xfrm>
            <a:prstGeom prst="rect">
              <a:avLst/>
            </a:prstGeom>
          </p:spPr>
          <p:txBody>
            <a:bodyPr lIns="0" tIns="0" rIns="0" bIns="0" rtlCol="0" anchor="t">
              <a:spAutoFit/>
            </a:bodyPr>
            <a:lstStyle/>
            <a:p>
              <a:pPr algn="ctr">
                <a:lnSpc>
                  <a:spcPts val="2719"/>
                </a:lnSpc>
              </a:pPr>
              <a:r>
                <a:rPr lang="en-US" sz="2266">
                  <a:solidFill>
                    <a:srgbClr val="3D3C3C"/>
                  </a:solidFill>
                  <a:latin typeface="Century Gothic Paneuropean Bold"/>
                </a:rPr>
                <a:t>SUCCESSION PLANNING &amp; KNOWLEDGE RETENTION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3315026" cy="1895229"/>
            <a:chOff x="0" y="0"/>
            <a:chExt cx="4420034" cy="2526972"/>
          </a:xfrm>
        </p:grpSpPr>
        <p:grpSp>
          <p:nvGrpSpPr>
            <p:cNvPr id="3" name="Group 3"/>
            <p:cNvGrpSpPr/>
            <p:nvPr/>
          </p:nvGrpSpPr>
          <p:grpSpPr>
            <a:xfrm rot="5400000">
              <a:off x="946531" y="-946531"/>
              <a:ext cx="2526972" cy="4420034"/>
              <a:chOff x="0" y="0"/>
              <a:chExt cx="711670" cy="1244813"/>
            </a:xfrm>
          </p:grpSpPr>
          <p:sp>
            <p:nvSpPr>
              <p:cNvPr id="4" name="Freeform 4"/>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5" name="TextBox 5"/>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6" name="Freeform 6"/>
            <p:cNvSpPr/>
            <p:nvPr/>
          </p:nvSpPr>
          <p:spPr>
            <a:xfrm>
              <a:off x="1795510" y="147494"/>
              <a:ext cx="801549" cy="801549"/>
            </a:xfrm>
            <a:custGeom>
              <a:avLst/>
              <a:gdLst/>
              <a:ahLst/>
              <a:cxnLst/>
              <a:rect l="l" t="t" r="r" b="b"/>
              <a:pathLst>
                <a:path w="801549" h="801549">
                  <a:moveTo>
                    <a:pt x="0" y="0"/>
                  </a:moveTo>
                  <a:lnTo>
                    <a:pt x="801549" y="0"/>
                  </a:lnTo>
                  <a:lnTo>
                    <a:pt x="801549" y="801549"/>
                  </a:lnTo>
                  <a:lnTo>
                    <a:pt x="0" y="801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75824" y="1001169"/>
              <a:ext cx="2268318" cy="1282693"/>
            </a:xfrm>
            <a:prstGeom prst="rect">
              <a:avLst/>
            </a:prstGeom>
          </p:spPr>
          <p:txBody>
            <a:bodyPr lIns="0" tIns="0" rIns="0" bIns="0" rtlCol="0" anchor="t">
              <a:spAutoFit/>
            </a:bodyPr>
            <a:lstStyle/>
            <a:p>
              <a:pPr algn="ctr">
                <a:lnSpc>
                  <a:spcPts val="3787"/>
                </a:lnSpc>
              </a:pPr>
              <a:r>
                <a:rPr lang="en-US" sz="3156">
                  <a:solidFill>
                    <a:srgbClr val="007DA4"/>
                  </a:solidFill>
                  <a:latin typeface="Century Gothic Paneuropean Bold"/>
                </a:rPr>
                <a:t>Tailor</a:t>
              </a:r>
            </a:p>
            <a:p>
              <a:pPr algn="ctr">
                <a:lnSpc>
                  <a:spcPts val="3787"/>
                </a:lnSpc>
                <a:spcBef>
                  <a:spcPct val="0"/>
                </a:spcBef>
              </a:pPr>
              <a:r>
                <a:rPr lang="en-US" sz="3156">
                  <a:solidFill>
                    <a:srgbClr val="007DA4"/>
                  </a:solidFill>
                  <a:latin typeface="Century Gothic Paneuropean Bold"/>
                </a:rPr>
                <a:t>Solutions</a:t>
              </a:r>
            </a:p>
          </p:txBody>
        </p:sp>
      </p:grpSp>
      <p:sp>
        <p:nvSpPr>
          <p:cNvPr id="8" name="Freeform 8"/>
          <p:cNvSpPr/>
          <p:nvPr/>
        </p:nvSpPr>
        <p:spPr>
          <a:xfrm>
            <a:off x="4272431" y="1895229"/>
            <a:ext cx="11409338" cy="7130836"/>
          </a:xfrm>
          <a:custGeom>
            <a:avLst/>
            <a:gdLst/>
            <a:ahLst/>
            <a:cxnLst/>
            <a:rect l="l" t="t" r="r" b="b"/>
            <a:pathLst>
              <a:path w="11409338" h="7130836">
                <a:moveTo>
                  <a:pt x="0" y="0"/>
                </a:moveTo>
                <a:lnTo>
                  <a:pt x="11409338" y="0"/>
                </a:lnTo>
                <a:lnTo>
                  <a:pt x="11409338" y="7130836"/>
                </a:lnTo>
                <a:lnTo>
                  <a:pt x="0" y="7130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3680074" y="4312630"/>
            <a:ext cx="4294614" cy="2296035"/>
          </a:xfrm>
          <a:prstGeom prst="rect">
            <a:avLst/>
          </a:prstGeom>
        </p:spPr>
        <p:txBody>
          <a:bodyPr lIns="0" tIns="0" rIns="0" bIns="0" rtlCol="0" anchor="t">
            <a:spAutoFit/>
          </a:bodyPr>
          <a:lstStyle/>
          <a:p>
            <a:pPr algn="r">
              <a:lnSpc>
                <a:spcPts val="9087"/>
              </a:lnSpc>
            </a:pPr>
            <a:r>
              <a:rPr lang="en-US" sz="7573">
                <a:solidFill>
                  <a:srgbClr val="FFFFFF"/>
                </a:solidFill>
                <a:latin typeface="Century Gothic Paneuropean Bold"/>
              </a:rPr>
              <a:t>THE WHAT</a:t>
            </a:r>
          </a:p>
        </p:txBody>
      </p:sp>
      <p:sp>
        <p:nvSpPr>
          <p:cNvPr id="10" name="TextBox 10"/>
          <p:cNvSpPr txBox="1"/>
          <p:nvPr/>
        </p:nvSpPr>
        <p:spPr>
          <a:xfrm>
            <a:off x="11894231" y="4312630"/>
            <a:ext cx="3628071" cy="2296035"/>
          </a:xfrm>
          <a:prstGeom prst="rect">
            <a:avLst/>
          </a:prstGeom>
        </p:spPr>
        <p:txBody>
          <a:bodyPr lIns="0" tIns="0" rIns="0" bIns="0" rtlCol="0" anchor="t">
            <a:spAutoFit/>
          </a:bodyPr>
          <a:lstStyle/>
          <a:p>
            <a:pPr algn="just">
              <a:lnSpc>
                <a:spcPts val="9087"/>
              </a:lnSpc>
            </a:pPr>
            <a:r>
              <a:rPr lang="en-US" sz="7573">
                <a:solidFill>
                  <a:srgbClr val="FFFFFF"/>
                </a:solidFill>
                <a:latin typeface="Century Gothic Paneuropean Bold"/>
              </a:rPr>
              <a:t>THE HOW</a:t>
            </a:r>
          </a:p>
        </p:txBody>
      </p:sp>
      <p:sp>
        <p:nvSpPr>
          <p:cNvPr id="11" name="TextBox 11"/>
          <p:cNvSpPr txBox="1"/>
          <p:nvPr/>
        </p:nvSpPr>
        <p:spPr>
          <a:xfrm>
            <a:off x="9051237" y="4642292"/>
            <a:ext cx="1851727" cy="1627186"/>
          </a:xfrm>
          <a:prstGeom prst="rect">
            <a:avLst/>
          </a:prstGeom>
        </p:spPr>
        <p:txBody>
          <a:bodyPr lIns="0" tIns="0" rIns="0" bIns="0" rtlCol="0" anchor="t">
            <a:spAutoFit/>
          </a:bodyPr>
          <a:lstStyle/>
          <a:p>
            <a:pPr algn="ctr">
              <a:lnSpc>
                <a:spcPts val="6402"/>
              </a:lnSpc>
            </a:pPr>
            <a:r>
              <a:rPr lang="en-US" sz="5335">
                <a:solidFill>
                  <a:srgbClr val="FFFFFF"/>
                </a:solidFill>
                <a:latin typeface="Century Gothic Paneuropean Bold"/>
              </a:rPr>
              <a:t>YOUR PLAN</a:t>
            </a:r>
          </a:p>
        </p:txBody>
      </p:sp>
      <p:sp>
        <p:nvSpPr>
          <p:cNvPr id="12" name="Freeform 12"/>
          <p:cNvSpPr/>
          <p:nvPr/>
        </p:nvSpPr>
        <p:spPr>
          <a:xfrm>
            <a:off x="16062912" y="7966452"/>
            <a:ext cx="1897247" cy="2119226"/>
          </a:xfrm>
          <a:custGeom>
            <a:avLst/>
            <a:gdLst/>
            <a:ahLst/>
            <a:cxnLst/>
            <a:rect l="l" t="t" r="r" b="b"/>
            <a:pathLst>
              <a:path w="1897247" h="2119226">
                <a:moveTo>
                  <a:pt x="0" y="0"/>
                </a:moveTo>
                <a:lnTo>
                  <a:pt x="1897248" y="0"/>
                </a:lnTo>
                <a:lnTo>
                  <a:pt x="1897248" y="2119226"/>
                </a:lnTo>
                <a:lnTo>
                  <a:pt x="0" y="2119226"/>
                </a:lnTo>
                <a:lnTo>
                  <a:pt x="0" y="0"/>
                </a:lnTo>
                <a:close/>
              </a:path>
            </a:pathLst>
          </a:custGeom>
          <a:blipFill>
            <a:blip r:embed="rId7"/>
            <a:stretch>
              <a:fillRect r="-262455"/>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phic 1">
            <a:extLst>
              <a:ext uri="{FF2B5EF4-FFF2-40B4-BE49-F238E27FC236}">
                <a16:creationId xmlns:a16="http://schemas.microsoft.com/office/drawing/2014/main" id="{6C87ED92-0A04-F7BF-AE0E-76D599052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13635037" cy="1022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87144A1-28D0-BF6C-E77A-5EE011262DC0}"/>
              </a:ext>
            </a:extLst>
          </p:cNvPr>
          <p:cNvSpPr txBox="1"/>
          <p:nvPr/>
        </p:nvSpPr>
        <p:spPr>
          <a:xfrm>
            <a:off x="152400" y="3848100"/>
            <a:ext cx="2743200" cy="2169825"/>
          </a:xfrm>
          <a:prstGeom prst="rect">
            <a:avLst/>
          </a:prstGeom>
          <a:noFill/>
        </p:spPr>
        <p:txBody>
          <a:bodyPr wrap="square" rtlCol="0">
            <a:spAutoFit/>
          </a:bodyPr>
          <a:lstStyle/>
          <a:p>
            <a:r>
              <a:rPr lang="en-US" sz="6750" b="1" dirty="0">
                <a:solidFill>
                  <a:srgbClr val="0099CC"/>
                </a:solidFill>
              </a:rPr>
              <a:t>“THE HOW”</a:t>
            </a:r>
          </a:p>
        </p:txBody>
      </p:sp>
      <p:grpSp>
        <p:nvGrpSpPr>
          <p:cNvPr id="9" name="Group 9">
            <a:extLst>
              <a:ext uri="{FF2B5EF4-FFF2-40B4-BE49-F238E27FC236}">
                <a16:creationId xmlns:a16="http://schemas.microsoft.com/office/drawing/2014/main" id="{680874DE-EA16-A932-F66E-62BEC8BECB50}"/>
              </a:ext>
            </a:extLst>
          </p:cNvPr>
          <p:cNvGrpSpPr/>
          <p:nvPr/>
        </p:nvGrpSpPr>
        <p:grpSpPr>
          <a:xfrm>
            <a:off x="1" y="1854"/>
            <a:ext cx="2895600" cy="2039174"/>
            <a:chOff x="0" y="0"/>
            <a:chExt cx="4755740" cy="2718898"/>
          </a:xfrm>
        </p:grpSpPr>
        <p:grpSp>
          <p:nvGrpSpPr>
            <p:cNvPr id="10" name="Group 10">
              <a:extLst>
                <a:ext uri="{FF2B5EF4-FFF2-40B4-BE49-F238E27FC236}">
                  <a16:creationId xmlns:a16="http://schemas.microsoft.com/office/drawing/2014/main" id="{91EEDA63-4A05-AB73-2069-B9236C46506D}"/>
                </a:ext>
              </a:extLst>
            </p:cNvPr>
            <p:cNvGrpSpPr/>
            <p:nvPr/>
          </p:nvGrpSpPr>
          <p:grpSpPr>
            <a:xfrm rot="5400000">
              <a:off x="1018421" y="-1018421"/>
              <a:ext cx="2718898" cy="4755740"/>
              <a:chOff x="0" y="0"/>
              <a:chExt cx="711670" cy="1244813"/>
            </a:xfrm>
          </p:grpSpPr>
          <p:sp>
            <p:nvSpPr>
              <p:cNvPr id="13" name="Freeform 11">
                <a:extLst>
                  <a:ext uri="{FF2B5EF4-FFF2-40B4-BE49-F238E27FC236}">
                    <a16:creationId xmlns:a16="http://schemas.microsoft.com/office/drawing/2014/main" id="{3AEE285F-84CD-2A4D-DFE4-7D3D7B500B48}"/>
                  </a:ext>
                </a:extLst>
              </p:cNvPr>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14" name="TextBox 12">
                <a:extLst>
                  <a:ext uri="{FF2B5EF4-FFF2-40B4-BE49-F238E27FC236}">
                    <a16:creationId xmlns:a16="http://schemas.microsoft.com/office/drawing/2014/main" id="{FC6359A0-3FE2-0C2B-0C71-F4E3339F5C73}"/>
                  </a:ext>
                </a:extLst>
              </p:cNvPr>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11" name="Freeform 13">
              <a:extLst>
                <a:ext uri="{FF2B5EF4-FFF2-40B4-BE49-F238E27FC236}">
                  <a16:creationId xmlns:a16="http://schemas.microsoft.com/office/drawing/2014/main" id="{BA2AB008-6783-400B-64AE-109CDD21A1D9}"/>
                </a:ext>
              </a:extLst>
            </p:cNvPr>
            <p:cNvSpPr/>
            <p:nvPr/>
          </p:nvSpPr>
          <p:spPr>
            <a:xfrm>
              <a:off x="1916681" y="133044"/>
              <a:ext cx="913731" cy="913731"/>
            </a:xfrm>
            <a:custGeom>
              <a:avLst/>
              <a:gdLst/>
              <a:ahLst/>
              <a:cxnLst/>
              <a:rect l="l" t="t" r="r" b="b"/>
              <a:pathLst>
                <a:path w="913731" h="913731">
                  <a:moveTo>
                    <a:pt x="0" y="0"/>
                  </a:moveTo>
                  <a:lnTo>
                    <a:pt x="913731" y="0"/>
                  </a:lnTo>
                  <a:lnTo>
                    <a:pt x="913731" y="913731"/>
                  </a:lnTo>
                  <a:lnTo>
                    <a:pt x="0" y="913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4">
              <a:extLst>
                <a:ext uri="{FF2B5EF4-FFF2-40B4-BE49-F238E27FC236}">
                  <a16:creationId xmlns:a16="http://schemas.microsoft.com/office/drawing/2014/main" id="{5178AF27-8650-DD8C-C5E7-CE50E87065FD}"/>
                </a:ext>
              </a:extLst>
            </p:cNvPr>
            <p:cNvSpPr txBox="1"/>
            <p:nvPr/>
          </p:nvSpPr>
          <p:spPr>
            <a:xfrm>
              <a:off x="510913" y="1155634"/>
              <a:ext cx="3733914" cy="1362075"/>
            </a:xfrm>
            <a:prstGeom prst="rect">
              <a:avLst/>
            </a:prstGeom>
          </p:spPr>
          <p:txBody>
            <a:bodyPr lIns="0" tIns="0" rIns="0" bIns="0" rtlCol="0" anchor="t">
              <a:spAutoFit/>
            </a:bodyPr>
            <a:lstStyle/>
            <a:p>
              <a:pPr algn="ctr">
                <a:lnSpc>
                  <a:spcPts val="4075"/>
                </a:lnSpc>
              </a:pPr>
              <a:r>
                <a:rPr lang="en-US" sz="3395" dirty="0">
                  <a:solidFill>
                    <a:srgbClr val="007DA4"/>
                  </a:solidFill>
                  <a:latin typeface="Century Gothic Paneuropean Bold"/>
                </a:rPr>
                <a:t>Engage</a:t>
              </a:r>
            </a:p>
            <a:p>
              <a:pPr algn="ctr">
                <a:lnSpc>
                  <a:spcPts val="4075"/>
                </a:lnSpc>
                <a:spcBef>
                  <a:spcPct val="0"/>
                </a:spcBef>
              </a:pPr>
              <a:r>
                <a:rPr lang="en-US" sz="3395" dirty="0">
                  <a:solidFill>
                    <a:srgbClr val="007DA4"/>
                  </a:solidFill>
                  <a:latin typeface="Century Gothic Paneuropean Bold"/>
                </a:rPr>
                <a:t>Team</a:t>
              </a:r>
            </a:p>
          </p:txBody>
        </p:sp>
      </p:grpSp>
    </p:spTree>
    <p:extLst>
      <p:ext uri="{BB962C8B-B14F-4D97-AF65-F5344CB8AC3E}">
        <p14:creationId xmlns:p14="http://schemas.microsoft.com/office/powerpoint/2010/main" val="147562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2EF"/>
        </a:solidFill>
        <a:effectLst/>
      </p:bgPr>
    </p:bg>
    <p:spTree>
      <p:nvGrpSpPr>
        <p:cNvPr id="1" name=""/>
        <p:cNvGrpSpPr/>
        <p:nvPr/>
      </p:nvGrpSpPr>
      <p:grpSpPr>
        <a:xfrm>
          <a:off x="0" y="0"/>
          <a:ext cx="0" cy="0"/>
          <a:chOff x="0" y="0"/>
          <a:chExt cx="0" cy="0"/>
        </a:xfrm>
      </p:grpSpPr>
      <p:sp>
        <p:nvSpPr>
          <p:cNvPr id="2" name="Freeform 2"/>
          <p:cNvSpPr/>
          <p:nvPr/>
        </p:nvSpPr>
        <p:spPr>
          <a:xfrm>
            <a:off x="12902938" y="108316"/>
            <a:ext cx="5094895" cy="5691002"/>
          </a:xfrm>
          <a:custGeom>
            <a:avLst/>
            <a:gdLst/>
            <a:ahLst/>
            <a:cxnLst/>
            <a:rect l="l" t="t" r="r" b="b"/>
            <a:pathLst>
              <a:path w="5094895" h="5691002">
                <a:moveTo>
                  <a:pt x="0" y="0"/>
                </a:moveTo>
                <a:lnTo>
                  <a:pt x="5094895" y="0"/>
                </a:lnTo>
                <a:lnTo>
                  <a:pt x="5094895" y="5691002"/>
                </a:lnTo>
                <a:lnTo>
                  <a:pt x="0" y="5691002"/>
                </a:lnTo>
                <a:lnTo>
                  <a:pt x="0" y="0"/>
                </a:lnTo>
                <a:close/>
              </a:path>
            </a:pathLst>
          </a:custGeom>
          <a:blipFill>
            <a:blip r:embed="rId3">
              <a:alphaModFix amt="7999"/>
            </a:blip>
            <a:stretch>
              <a:fillRect r="-262455"/>
            </a:stretch>
          </a:blipFill>
        </p:spPr>
        <p:txBody>
          <a:bodyPr/>
          <a:lstStyle/>
          <a:p>
            <a:endParaRPr lang="en-US"/>
          </a:p>
        </p:txBody>
      </p:sp>
      <p:grpSp>
        <p:nvGrpSpPr>
          <p:cNvPr id="3" name="Group 3"/>
          <p:cNvGrpSpPr/>
          <p:nvPr/>
        </p:nvGrpSpPr>
        <p:grpSpPr>
          <a:xfrm rot="5400000">
            <a:off x="5876760" y="-2084857"/>
            <a:ext cx="6534481" cy="17707665"/>
            <a:chOff x="0" y="0"/>
            <a:chExt cx="1721016" cy="4663747"/>
          </a:xfrm>
        </p:grpSpPr>
        <p:sp>
          <p:nvSpPr>
            <p:cNvPr id="4" name="Freeform 4"/>
            <p:cNvSpPr/>
            <p:nvPr/>
          </p:nvSpPr>
          <p:spPr>
            <a:xfrm>
              <a:off x="0" y="0"/>
              <a:ext cx="1721015" cy="4663747"/>
            </a:xfrm>
            <a:custGeom>
              <a:avLst/>
              <a:gdLst/>
              <a:ahLst/>
              <a:cxnLst/>
              <a:rect l="l" t="t" r="r" b="b"/>
              <a:pathLst>
                <a:path w="1721015" h="4663747">
                  <a:moveTo>
                    <a:pt x="0" y="0"/>
                  </a:moveTo>
                  <a:lnTo>
                    <a:pt x="1721015" y="0"/>
                  </a:lnTo>
                  <a:lnTo>
                    <a:pt x="1721015" y="4663747"/>
                  </a:lnTo>
                  <a:lnTo>
                    <a:pt x="0" y="4663747"/>
                  </a:lnTo>
                  <a:close/>
                </a:path>
              </a:pathLst>
            </a:custGeom>
            <a:solidFill>
              <a:srgbClr val="007DA4"/>
            </a:solidFill>
          </p:spPr>
          <p:txBody>
            <a:bodyPr/>
            <a:lstStyle/>
            <a:p>
              <a:endParaRPr lang="en-US"/>
            </a:p>
          </p:txBody>
        </p:sp>
        <p:sp>
          <p:nvSpPr>
            <p:cNvPr id="5" name="TextBox 5"/>
            <p:cNvSpPr txBox="1"/>
            <p:nvPr/>
          </p:nvSpPr>
          <p:spPr>
            <a:xfrm>
              <a:off x="0" y="-38100"/>
              <a:ext cx="1721016" cy="4701847"/>
            </a:xfrm>
            <a:prstGeom prst="rect">
              <a:avLst/>
            </a:prstGeom>
          </p:spPr>
          <p:txBody>
            <a:bodyPr lIns="50800" tIns="50800" rIns="50800" bIns="50800" rtlCol="0" anchor="ctr"/>
            <a:lstStyle/>
            <a:p>
              <a:pPr algn="ctr">
                <a:lnSpc>
                  <a:spcPts val="1874"/>
                </a:lnSpc>
              </a:pPr>
              <a:endParaRPr/>
            </a:p>
          </p:txBody>
        </p:sp>
      </p:grpSp>
      <p:sp>
        <p:nvSpPr>
          <p:cNvPr id="6" name="Freeform 6"/>
          <p:cNvSpPr/>
          <p:nvPr/>
        </p:nvSpPr>
        <p:spPr>
          <a:xfrm>
            <a:off x="743499" y="3932767"/>
            <a:ext cx="16801002" cy="5672417"/>
          </a:xfrm>
          <a:custGeom>
            <a:avLst/>
            <a:gdLst/>
            <a:ahLst/>
            <a:cxnLst/>
            <a:rect l="l" t="t" r="r" b="b"/>
            <a:pathLst>
              <a:path w="16801002" h="5672417">
                <a:moveTo>
                  <a:pt x="0" y="0"/>
                </a:moveTo>
                <a:lnTo>
                  <a:pt x="16801002" y="0"/>
                </a:lnTo>
                <a:lnTo>
                  <a:pt x="16801002" y="5672417"/>
                </a:lnTo>
                <a:lnTo>
                  <a:pt x="0" y="5672417"/>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3315026" y="314691"/>
            <a:ext cx="11657949" cy="1038225"/>
          </a:xfrm>
          <a:prstGeom prst="rect">
            <a:avLst/>
          </a:prstGeom>
        </p:spPr>
        <p:txBody>
          <a:bodyPr lIns="0" tIns="0" rIns="0" bIns="0" rtlCol="0" anchor="t">
            <a:spAutoFit/>
          </a:bodyPr>
          <a:lstStyle/>
          <a:p>
            <a:pPr algn="ctr">
              <a:lnSpc>
                <a:spcPts val="8104"/>
              </a:lnSpc>
            </a:pPr>
            <a:r>
              <a:rPr lang="en-US" sz="6753">
                <a:solidFill>
                  <a:srgbClr val="007DA4"/>
                </a:solidFill>
                <a:latin typeface="Century Gothic Paneuropean Bold"/>
              </a:rPr>
              <a:t>WHO WE SERVE</a:t>
            </a:r>
          </a:p>
        </p:txBody>
      </p:sp>
      <p:sp>
        <p:nvSpPr>
          <p:cNvPr id="8" name="TextBox 8"/>
          <p:cNvSpPr txBox="1"/>
          <p:nvPr/>
        </p:nvSpPr>
        <p:spPr>
          <a:xfrm>
            <a:off x="609600" y="2171700"/>
            <a:ext cx="17239701" cy="1139992"/>
          </a:xfrm>
          <a:prstGeom prst="rect">
            <a:avLst/>
          </a:prstGeom>
        </p:spPr>
        <p:txBody>
          <a:bodyPr wrap="square" lIns="0" tIns="0" rIns="0" bIns="0" rtlCol="0" anchor="t">
            <a:spAutoFit/>
          </a:bodyPr>
          <a:lstStyle/>
          <a:p>
            <a:pPr algn="ctr">
              <a:lnSpc>
                <a:spcPts val="4559"/>
              </a:lnSpc>
              <a:spcBef>
                <a:spcPct val="0"/>
              </a:spcBef>
            </a:pPr>
            <a:r>
              <a:rPr lang="en-US" sz="3256" dirty="0">
                <a:solidFill>
                  <a:srgbClr val="000000"/>
                </a:solidFill>
                <a:latin typeface="Century Gothic Paneuropean Bold"/>
              </a:rPr>
              <a:t>Orgs of 20-20,000 employees. 75,000 clients over the last 12 years. 98 organizations +.</a:t>
            </a:r>
          </a:p>
          <a:p>
            <a:pPr algn="ctr">
              <a:lnSpc>
                <a:spcPts val="4559"/>
              </a:lnSpc>
              <a:spcBef>
                <a:spcPct val="0"/>
              </a:spcBef>
            </a:pPr>
            <a:r>
              <a:rPr lang="en-US" sz="3256" dirty="0">
                <a:solidFill>
                  <a:srgbClr val="000000"/>
                </a:solidFill>
                <a:latin typeface="Century Gothic Paneuropean Bold"/>
              </a:rPr>
              <a:t>We specialize in working with executives &amp; leadership teams.</a:t>
            </a:r>
          </a:p>
        </p:txBody>
      </p:sp>
      <p:grpSp>
        <p:nvGrpSpPr>
          <p:cNvPr id="9" name="Group 9"/>
          <p:cNvGrpSpPr/>
          <p:nvPr/>
        </p:nvGrpSpPr>
        <p:grpSpPr>
          <a:xfrm>
            <a:off x="0" y="1854"/>
            <a:ext cx="3566805" cy="2039174"/>
            <a:chOff x="0" y="0"/>
            <a:chExt cx="4755740" cy="2718898"/>
          </a:xfrm>
        </p:grpSpPr>
        <p:grpSp>
          <p:nvGrpSpPr>
            <p:cNvPr id="10" name="Group 10"/>
            <p:cNvGrpSpPr/>
            <p:nvPr/>
          </p:nvGrpSpPr>
          <p:grpSpPr>
            <a:xfrm rot="5400000">
              <a:off x="1018421" y="-1018421"/>
              <a:ext cx="2718898" cy="4755740"/>
              <a:chOff x="0" y="0"/>
              <a:chExt cx="711670" cy="1244813"/>
            </a:xfrm>
          </p:grpSpPr>
          <p:sp>
            <p:nvSpPr>
              <p:cNvPr id="11" name="Freeform 11"/>
              <p:cNvSpPr/>
              <p:nvPr/>
            </p:nvSpPr>
            <p:spPr>
              <a:xfrm>
                <a:off x="0" y="0"/>
                <a:ext cx="711670" cy="1244813"/>
              </a:xfrm>
              <a:custGeom>
                <a:avLst/>
                <a:gdLst/>
                <a:ahLst/>
                <a:cxnLst/>
                <a:rect l="l" t="t" r="r" b="b"/>
                <a:pathLst>
                  <a:path w="711670" h="1244813">
                    <a:moveTo>
                      <a:pt x="0" y="0"/>
                    </a:moveTo>
                    <a:lnTo>
                      <a:pt x="711670" y="0"/>
                    </a:lnTo>
                    <a:lnTo>
                      <a:pt x="711670" y="1244813"/>
                    </a:lnTo>
                    <a:lnTo>
                      <a:pt x="0" y="1244813"/>
                    </a:lnTo>
                    <a:close/>
                  </a:path>
                </a:pathLst>
              </a:custGeom>
              <a:solidFill>
                <a:srgbClr val="E3C17D"/>
              </a:solidFill>
            </p:spPr>
            <p:txBody>
              <a:bodyPr/>
              <a:lstStyle/>
              <a:p>
                <a:endParaRPr lang="en-US"/>
              </a:p>
            </p:txBody>
          </p:sp>
          <p:sp>
            <p:nvSpPr>
              <p:cNvPr id="12" name="TextBox 12"/>
              <p:cNvSpPr txBox="1"/>
              <p:nvPr/>
            </p:nvSpPr>
            <p:spPr>
              <a:xfrm>
                <a:off x="0" y="-38100"/>
                <a:ext cx="711670" cy="1282913"/>
              </a:xfrm>
              <a:prstGeom prst="rect">
                <a:avLst/>
              </a:prstGeom>
            </p:spPr>
            <p:txBody>
              <a:bodyPr lIns="50800" tIns="50800" rIns="50800" bIns="50800" rtlCol="0" anchor="ctr"/>
              <a:lstStyle/>
              <a:p>
                <a:pPr algn="ctr">
                  <a:lnSpc>
                    <a:spcPts val="1874"/>
                  </a:lnSpc>
                </a:pPr>
                <a:endParaRPr/>
              </a:p>
            </p:txBody>
          </p:sp>
        </p:grpSp>
        <p:sp>
          <p:nvSpPr>
            <p:cNvPr id="13" name="Freeform 13"/>
            <p:cNvSpPr/>
            <p:nvPr/>
          </p:nvSpPr>
          <p:spPr>
            <a:xfrm>
              <a:off x="1916681" y="133044"/>
              <a:ext cx="913731" cy="913731"/>
            </a:xfrm>
            <a:custGeom>
              <a:avLst/>
              <a:gdLst/>
              <a:ahLst/>
              <a:cxnLst/>
              <a:rect l="l" t="t" r="r" b="b"/>
              <a:pathLst>
                <a:path w="913731" h="913731">
                  <a:moveTo>
                    <a:pt x="0" y="0"/>
                  </a:moveTo>
                  <a:lnTo>
                    <a:pt x="913731" y="0"/>
                  </a:lnTo>
                  <a:lnTo>
                    <a:pt x="913731" y="913731"/>
                  </a:lnTo>
                  <a:lnTo>
                    <a:pt x="0" y="913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510913" y="1155634"/>
              <a:ext cx="3733914" cy="1362075"/>
            </a:xfrm>
            <a:prstGeom prst="rect">
              <a:avLst/>
            </a:prstGeom>
          </p:spPr>
          <p:txBody>
            <a:bodyPr lIns="0" tIns="0" rIns="0" bIns="0" rtlCol="0" anchor="t">
              <a:spAutoFit/>
            </a:bodyPr>
            <a:lstStyle/>
            <a:p>
              <a:pPr algn="ctr">
                <a:lnSpc>
                  <a:spcPts val="4075"/>
                </a:lnSpc>
              </a:pPr>
              <a:r>
                <a:rPr lang="en-US" sz="3395">
                  <a:solidFill>
                    <a:srgbClr val="007DA4"/>
                  </a:solidFill>
                  <a:latin typeface="Century Gothic Paneuropean Bold"/>
                </a:rPr>
                <a:t>Engage</a:t>
              </a:r>
            </a:p>
            <a:p>
              <a:pPr algn="ctr">
                <a:lnSpc>
                  <a:spcPts val="4075"/>
                </a:lnSpc>
                <a:spcBef>
                  <a:spcPct val="0"/>
                </a:spcBef>
              </a:pPr>
              <a:r>
                <a:rPr lang="en-US" sz="3395">
                  <a:solidFill>
                    <a:srgbClr val="007DA4"/>
                  </a:solidFill>
                  <a:latin typeface="Century Gothic Paneuropean Bold"/>
                </a:rPr>
                <a:t>Team</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8704FD-8703-E19C-2C17-DDDEBD3209ED}"/>
              </a:ext>
            </a:extLst>
          </p:cNvPr>
          <p:cNvSpPr txBox="1"/>
          <p:nvPr/>
        </p:nvSpPr>
        <p:spPr>
          <a:xfrm>
            <a:off x="762000" y="1485900"/>
            <a:ext cx="17449800" cy="4524315"/>
          </a:xfrm>
          <a:prstGeom prst="rect">
            <a:avLst/>
          </a:prstGeom>
          <a:solidFill>
            <a:srgbClr val="007DA4"/>
          </a:solidFill>
        </p:spPr>
        <p:txBody>
          <a:bodyPr wrap="square" rtlCol="0">
            <a:spAutoFit/>
          </a:bodyPr>
          <a:lstStyle/>
          <a:p>
            <a:pPr algn="ctr"/>
            <a:r>
              <a:rPr lang="en-US" sz="9600" dirty="0">
                <a:latin typeface="Century Gothic" panose="020B0502020202020204" pitchFamily="34" charset="0"/>
              </a:rPr>
              <a:t>Review the following slides if you would like </a:t>
            </a:r>
            <a:r>
              <a:rPr lang="en-US" sz="9600" i="1" dirty="0">
                <a:latin typeface="Century Gothic" panose="020B0502020202020204" pitchFamily="34" charset="0"/>
              </a:rPr>
              <a:t>even </a:t>
            </a:r>
          </a:p>
          <a:p>
            <a:pPr algn="ctr"/>
            <a:r>
              <a:rPr lang="en-US" sz="9600" i="1" dirty="0">
                <a:latin typeface="Century Gothic" panose="020B0502020202020204" pitchFamily="34" charset="0"/>
              </a:rPr>
              <a:t>more</a:t>
            </a:r>
            <a:r>
              <a:rPr lang="en-US" sz="9600" dirty="0">
                <a:latin typeface="Century Gothic" panose="020B0502020202020204" pitchFamily="34" charset="0"/>
              </a:rPr>
              <a:t> information</a:t>
            </a:r>
          </a:p>
        </p:txBody>
      </p:sp>
      <p:sp>
        <p:nvSpPr>
          <p:cNvPr id="3" name="TextBox 2">
            <a:extLst>
              <a:ext uri="{FF2B5EF4-FFF2-40B4-BE49-F238E27FC236}">
                <a16:creationId xmlns:a16="http://schemas.microsoft.com/office/drawing/2014/main" id="{CB899BA7-FF77-9FA2-3EBE-D2F42D902763}"/>
              </a:ext>
            </a:extLst>
          </p:cNvPr>
          <p:cNvSpPr txBox="1"/>
          <p:nvPr/>
        </p:nvSpPr>
        <p:spPr>
          <a:xfrm>
            <a:off x="2133600" y="8496300"/>
            <a:ext cx="11277600" cy="1754326"/>
          </a:xfrm>
          <a:prstGeom prst="rect">
            <a:avLst/>
          </a:prstGeom>
          <a:noFill/>
        </p:spPr>
        <p:txBody>
          <a:bodyPr wrap="square" rtlCol="0">
            <a:spAutoFit/>
          </a:bodyPr>
          <a:lstStyle/>
          <a:p>
            <a:pPr algn="ctr"/>
            <a:r>
              <a:rPr lang="en-US" sz="3600" i="1" u="sng" dirty="0">
                <a:latin typeface="Century Gothic" panose="020B0502020202020204" pitchFamily="34" charset="0"/>
                <a:hlinkClick r:id="rId2">
                  <a:extLst>
                    <a:ext uri="{A12FA001-AC4F-418D-AE19-62706E023703}">
                      <ahyp:hlinkClr xmlns:ahyp="http://schemas.microsoft.com/office/drawing/2018/hyperlinkcolor" val="tx"/>
                    </a:ext>
                  </a:extLst>
                </a:hlinkClick>
              </a:rPr>
              <a:t>We’d be happy to assess your needs with you:</a:t>
            </a:r>
          </a:p>
          <a:p>
            <a:pPr algn="ctr"/>
            <a:r>
              <a:rPr lang="en-US" sz="3600" dirty="0">
                <a:solidFill>
                  <a:srgbClr val="0000FF"/>
                </a:solidFill>
                <a:latin typeface="Century Gothic" panose="020B0502020202020204" pitchFamily="34" charset="0"/>
                <a:hlinkClick r:id="rId2">
                  <a:extLst>
                    <a:ext uri="{A12FA001-AC4F-418D-AE19-62706E023703}">
                      <ahyp:hlinkClr xmlns:ahyp="http://schemas.microsoft.com/office/drawing/2018/hyperlinkcolor" val="tx"/>
                    </a:ext>
                  </a:extLst>
                </a:hlinkClick>
              </a:rPr>
              <a:t>office@lancasterleadership.com</a:t>
            </a:r>
            <a:r>
              <a:rPr lang="en-US" sz="3600" dirty="0">
                <a:latin typeface="Century Gothic" panose="020B0502020202020204" pitchFamily="34" charset="0"/>
              </a:rPr>
              <a:t> or 928-607-2041</a:t>
            </a:r>
          </a:p>
          <a:p>
            <a:pPr algn="ctr"/>
            <a:r>
              <a:rPr lang="en-US" sz="3600" b="1" dirty="0">
                <a:latin typeface="Century Gothic" panose="020B0502020202020204" pitchFamily="34" charset="0"/>
              </a:rPr>
              <a:t>www.LancasterLeadership.com</a:t>
            </a:r>
          </a:p>
        </p:txBody>
      </p:sp>
    </p:spTree>
    <p:extLst>
      <p:ext uri="{BB962C8B-B14F-4D97-AF65-F5344CB8AC3E}">
        <p14:creationId xmlns:p14="http://schemas.microsoft.com/office/powerpoint/2010/main" val="165025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DA4"/>
        </a:solidFill>
        <a:effectLst/>
      </p:bgPr>
    </p:bg>
    <p:spTree>
      <p:nvGrpSpPr>
        <p:cNvPr id="1" name=""/>
        <p:cNvGrpSpPr/>
        <p:nvPr/>
      </p:nvGrpSpPr>
      <p:grpSpPr>
        <a:xfrm>
          <a:off x="0" y="0"/>
          <a:ext cx="0" cy="0"/>
          <a:chOff x="0" y="0"/>
          <a:chExt cx="0" cy="0"/>
        </a:xfrm>
      </p:grpSpPr>
      <p:sp>
        <p:nvSpPr>
          <p:cNvPr id="2" name="Freeform 2"/>
          <p:cNvSpPr/>
          <p:nvPr/>
        </p:nvSpPr>
        <p:spPr>
          <a:xfrm>
            <a:off x="2028201" y="2388578"/>
            <a:ext cx="14923952" cy="8330279"/>
          </a:xfrm>
          <a:custGeom>
            <a:avLst/>
            <a:gdLst/>
            <a:ahLst/>
            <a:cxnLst/>
            <a:rect l="l" t="t" r="r" b="b"/>
            <a:pathLst>
              <a:path w="14923952" h="8330279">
                <a:moveTo>
                  <a:pt x="0" y="0"/>
                </a:moveTo>
                <a:lnTo>
                  <a:pt x="14923953" y="0"/>
                </a:lnTo>
                <a:lnTo>
                  <a:pt x="14923953" y="8330279"/>
                </a:lnTo>
                <a:lnTo>
                  <a:pt x="0" y="8330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652923" y="3106179"/>
            <a:ext cx="12982155" cy="1655454"/>
            <a:chOff x="0" y="0"/>
            <a:chExt cx="3419168" cy="436004"/>
          </a:xfrm>
        </p:grpSpPr>
        <p:sp>
          <p:nvSpPr>
            <p:cNvPr id="4" name="Freeform 4"/>
            <p:cNvSpPr/>
            <p:nvPr/>
          </p:nvSpPr>
          <p:spPr>
            <a:xfrm>
              <a:off x="0" y="0"/>
              <a:ext cx="3419168" cy="436004"/>
            </a:xfrm>
            <a:custGeom>
              <a:avLst/>
              <a:gdLst/>
              <a:ahLst/>
              <a:cxnLst/>
              <a:rect l="l" t="t" r="r" b="b"/>
              <a:pathLst>
                <a:path w="3419168" h="436004">
                  <a:moveTo>
                    <a:pt x="0" y="0"/>
                  </a:moveTo>
                  <a:lnTo>
                    <a:pt x="3419168" y="0"/>
                  </a:lnTo>
                  <a:lnTo>
                    <a:pt x="3419168" y="436004"/>
                  </a:lnTo>
                  <a:lnTo>
                    <a:pt x="0" y="436004"/>
                  </a:lnTo>
                  <a:close/>
                </a:path>
              </a:pathLst>
            </a:custGeom>
            <a:solidFill>
              <a:srgbClr val="F5F2EF"/>
            </a:solidFill>
          </p:spPr>
          <p:txBody>
            <a:bodyPr/>
            <a:lstStyle/>
            <a:p>
              <a:endParaRPr lang="en-US"/>
            </a:p>
          </p:txBody>
        </p:sp>
        <p:sp>
          <p:nvSpPr>
            <p:cNvPr id="5" name="TextBox 5"/>
            <p:cNvSpPr txBox="1"/>
            <p:nvPr/>
          </p:nvSpPr>
          <p:spPr>
            <a:xfrm>
              <a:off x="0" y="-38100"/>
              <a:ext cx="3419168" cy="474104"/>
            </a:xfrm>
            <a:prstGeom prst="rect">
              <a:avLst/>
            </a:prstGeom>
          </p:spPr>
          <p:txBody>
            <a:bodyPr lIns="50800" tIns="50800" rIns="50800" bIns="50800" rtlCol="0" anchor="ctr"/>
            <a:lstStyle/>
            <a:p>
              <a:pPr algn="ctr">
                <a:lnSpc>
                  <a:spcPts val="1874"/>
                </a:lnSpc>
              </a:pPr>
              <a:endParaRPr/>
            </a:p>
          </p:txBody>
        </p:sp>
      </p:grpSp>
      <p:grpSp>
        <p:nvGrpSpPr>
          <p:cNvPr id="6" name="Group 6"/>
          <p:cNvGrpSpPr/>
          <p:nvPr/>
        </p:nvGrpSpPr>
        <p:grpSpPr>
          <a:xfrm>
            <a:off x="2652923" y="4942608"/>
            <a:ext cx="12982155" cy="1655454"/>
            <a:chOff x="0" y="0"/>
            <a:chExt cx="3419168" cy="436004"/>
          </a:xfrm>
        </p:grpSpPr>
        <p:sp>
          <p:nvSpPr>
            <p:cNvPr id="7" name="Freeform 7"/>
            <p:cNvSpPr/>
            <p:nvPr/>
          </p:nvSpPr>
          <p:spPr>
            <a:xfrm>
              <a:off x="0" y="0"/>
              <a:ext cx="3419168" cy="436004"/>
            </a:xfrm>
            <a:custGeom>
              <a:avLst/>
              <a:gdLst/>
              <a:ahLst/>
              <a:cxnLst/>
              <a:rect l="l" t="t" r="r" b="b"/>
              <a:pathLst>
                <a:path w="3419168" h="436004">
                  <a:moveTo>
                    <a:pt x="0" y="0"/>
                  </a:moveTo>
                  <a:lnTo>
                    <a:pt x="3419168" y="0"/>
                  </a:lnTo>
                  <a:lnTo>
                    <a:pt x="3419168" y="436004"/>
                  </a:lnTo>
                  <a:lnTo>
                    <a:pt x="0" y="436004"/>
                  </a:lnTo>
                  <a:close/>
                </a:path>
              </a:pathLst>
            </a:custGeom>
            <a:solidFill>
              <a:srgbClr val="F5F2EF"/>
            </a:solidFill>
          </p:spPr>
          <p:txBody>
            <a:bodyPr/>
            <a:lstStyle/>
            <a:p>
              <a:endParaRPr lang="en-US"/>
            </a:p>
          </p:txBody>
        </p:sp>
        <p:sp>
          <p:nvSpPr>
            <p:cNvPr id="8" name="TextBox 8"/>
            <p:cNvSpPr txBox="1"/>
            <p:nvPr/>
          </p:nvSpPr>
          <p:spPr>
            <a:xfrm>
              <a:off x="0" y="-38100"/>
              <a:ext cx="3419168" cy="474104"/>
            </a:xfrm>
            <a:prstGeom prst="rect">
              <a:avLst/>
            </a:prstGeom>
          </p:spPr>
          <p:txBody>
            <a:bodyPr lIns="50800" tIns="50800" rIns="50800" bIns="50800" rtlCol="0" anchor="ctr"/>
            <a:lstStyle/>
            <a:p>
              <a:pPr algn="ctr">
                <a:lnSpc>
                  <a:spcPts val="1874"/>
                </a:lnSpc>
              </a:pPr>
              <a:endParaRPr/>
            </a:p>
          </p:txBody>
        </p:sp>
      </p:grpSp>
      <p:grpSp>
        <p:nvGrpSpPr>
          <p:cNvPr id="9" name="Group 9"/>
          <p:cNvGrpSpPr/>
          <p:nvPr/>
        </p:nvGrpSpPr>
        <p:grpSpPr>
          <a:xfrm>
            <a:off x="2652923" y="6779037"/>
            <a:ext cx="12982155" cy="1655454"/>
            <a:chOff x="0" y="0"/>
            <a:chExt cx="3419168" cy="436004"/>
          </a:xfrm>
        </p:grpSpPr>
        <p:sp>
          <p:nvSpPr>
            <p:cNvPr id="10" name="Freeform 10"/>
            <p:cNvSpPr/>
            <p:nvPr/>
          </p:nvSpPr>
          <p:spPr>
            <a:xfrm>
              <a:off x="0" y="0"/>
              <a:ext cx="3419168" cy="436004"/>
            </a:xfrm>
            <a:custGeom>
              <a:avLst/>
              <a:gdLst/>
              <a:ahLst/>
              <a:cxnLst/>
              <a:rect l="l" t="t" r="r" b="b"/>
              <a:pathLst>
                <a:path w="3419168" h="436004">
                  <a:moveTo>
                    <a:pt x="0" y="0"/>
                  </a:moveTo>
                  <a:lnTo>
                    <a:pt x="3419168" y="0"/>
                  </a:lnTo>
                  <a:lnTo>
                    <a:pt x="3419168" y="436004"/>
                  </a:lnTo>
                  <a:lnTo>
                    <a:pt x="0" y="436004"/>
                  </a:lnTo>
                  <a:close/>
                </a:path>
              </a:pathLst>
            </a:custGeom>
            <a:solidFill>
              <a:srgbClr val="F5F2EF"/>
            </a:solidFill>
          </p:spPr>
          <p:txBody>
            <a:bodyPr/>
            <a:lstStyle/>
            <a:p>
              <a:endParaRPr lang="en-US"/>
            </a:p>
          </p:txBody>
        </p:sp>
        <p:sp>
          <p:nvSpPr>
            <p:cNvPr id="11" name="TextBox 11"/>
            <p:cNvSpPr txBox="1"/>
            <p:nvPr/>
          </p:nvSpPr>
          <p:spPr>
            <a:xfrm>
              <a:off x="0" y="-38100"/>
              <a:ext cx="3419168" cy="474104"/>
            </a:xfrm>
            <a:prstGeom prst="rect">
              <a:avLst/>
            </a:prstGeom>
          </p:spPr>
          <p:txBody>
            <a:bodyPr lIns="50800" tIns="50800" rIns="50800" bIns="50800" rtlCol="0" anchor="ctr"/>
            <a:lstStyle/>
            <a:p>
              <a:pPr algn="ctr">
                <a:lnSpc>
                  <a:spcPts val="1874"/>
                </a:lnSpc>
              </a:pPr>
              <a:endParaRPr/>
            </a:p>
          </p:txBody>
        </p:sp>
      </p:grpSp>
      <p:sp>
        <p:nvSpPr>
          <p:cNvPr id="12" name="TextBox 12"/>
          <p:cNvSpPr txBox="1"/>
          <p:nvPr/>
        </p:nvSpPr>
        <p:spPr>
          <a:xfrm>
            <a:off x="3315026" y="3635387"/>
            <a:ext cx="3610968" cy="705321"/>
          </a:xfrm>
          <a:prstGeom prst="rect">
            <a:avLst/>
          </a:prstGeom>
        </p:spPr>
        <p:txBody>
          <a:bodyPr lIns="0" tIns="0" rIns="0" bIns="0" rtlCol="0" anchor="t">
            <a:spAutoFit/>
          </a:bodyPr>
          <a:lstStyle/>
          <a:p>
            <a:pPr marL="0" lvl="0" indent="0" algn="ctr">
              <a:lnSpc>
                <a:spcPts val="5537"/>
              </a:lnSpc>
              <a:spcBef>
                <a:spcPct val="0"/>
              </a:spcBef>
            </a:pPr>
            <a:r>
              <a:rPr lang="en-US" sz="4614">
                <a:solidFill>
                  <a:srgbClr val="3D3C3C"/>
                </a:solidFill>
                <a:latin typeface="Century Gothic Paneuropean Bold"/>
              </a:rPr>
              <a:t>COMMUNITY</a:t>
            </a:r>
          </a:p>
        </p:txBody>
      </p:sp>
      <p:sp>
        <p:nvSpPr>
          <p:cNvPr id="13" name="TextBox 13"/>
          <p:cNvSpPr txBox="1"/>
          <p:nvPr/>
        </p:nvSpPr>
        <p:spPr>
          <a:xfrm>
            <a:off x="3315026" y="314691"/>
            <a:ext cx="11657949" cy="2077492"/>
          </a:xfrm>
          <a:prstGeom prst="rect">
            <a:avLst/>
          </a:prstGeom>
        </p:spPr>
        <p:txBody>
          <a:bodyPr lIns="0" tIns="0" rIns="0" bIns="0" rtlCol="0" anchor="t">
            <a:spAutoFit/>
          </a:bodyPr>
          <a:lstStyle/>
          <a:p>
            <a:pPr algn="ctr">
              <a:lnSpc>
                <a:spcPts val="8104"/>
              </a:lnSpc>
            </a:pPr>
            <a:r>
              <a:rPr lang="en-US" sz="6753" dirty="0">
                <a:solidFill>
                  <a:srgbClr val="E3C17D"/>
                </a:solidFill>
                <a:latin typeface="Century Gothic Paneuropean Bold"/>
              </a:rPr>
              <a:t>OUR WORK SUPPORTS HEALTHY ORGANIZATIONS </a:t>
            </a:r>
          </a:p>
        </p:txBody>
      </p:sp>
      <p:sp>
        <p:nvSpPr>
          <p:cNvPr id="15" name="TextBox 15"/>
          <p:cNvSpPr txBox="1"/>
          <p:nvPr/>
        </p:nvSpPr>
        <p:spPr>
          <a:xfrm>
            <a:off x="3315026" y="5471816"/>
            <a:ext cx="3610968" cy="695325"/>
          </a:xfrm>
          <a:prstGeom prst="rect">
            <a:avLst/>
          </a:prstGeom>
        </p:spPr>
        <p:txBody>
          <a:bodyPr lIns="0" tIns="0" rIns="0" bIns="0" rtlCol="0" anchor="t">
            <a:spAutoFit/>
          </a:bodyPr>
          <a:lstStyle/>
          <a:p>
            <a:pPr marL="0" lvl="0" indent="0" algn="ctr">
              <a:lnSpc>
                <a:spcPts val="5537"/>
              </a:lnSpc>
              <a:spcBef>
                <a:spcPct val="0"/>
              </a:spcBef>
            </a:pPr>
            <a:r>
              <a:rPr lang="en-US" sz="4614">
                <a:solidFill>
                  <a:srgbClr val="3D3C3C"/>
                </a:solidFill>
                <a:latin typeface="Century Gothic Paneuropean Bold"/>
              </a:rPr>
              <a:t>PURPOSE</a:t>
            </a:r>
          </a:p>
        </p:txBody>
      </p:sp>
      <p:sp>
        <p:nvSpPr>
          <p:cNvPr id="16" name="TextBox 16"/>
          <p:cNvSpPr txBox="1"/>
          <p:nvPr/>
        </p:nvSpPr>
        <p:spPr>
          <a:xfrm>
            <a:off x="3315026" y="7311040"/>
            <a:ext cx="3610968" cy="695325"/>
          </a:xfrm>
          <a:prstGeom prst="rect">
            <a:avLst/>
          </a:prstGeom>
        </p:spPr>
        <p:txBody>
          <a:bodyPr lIns="0" tIns="0" rIns="0" bIns="0" rtlCol="0" anchor="t">
            <a:spAutoFit/>
          </a:bodyPr>
          <a:lstStyle/>
          <a:p>
            <a:pPr marL="0" lvl="0" indent="0" algn="ctr">
              <a:lnSpc>
                <a:spcPts val="5537"/>
              </a:lnSpc>
              <a:spcBef>
                <a:spcPct val="0"/>
              </a:spcBef>
            </a:pPr>
            <a:r>
              <a:rPr lang="en-US" sz="4614">
                <a:solidFill>
                  <a:srgbClr val="3D3C3C"/>
                </a:solidFill>
                <a:latin typeface="Century Gothic Paneuropean Bold"/>
              </a:rPr>
              <a:t>GROWTH</a:t>
            </a:r>
          </a:p>
        </p:txBody>
      </p:sp>
      <p:sp>
        <p:nvSpPr>
          <p:cNvPr id="17" name="TextBox 17"/>
          <p:cNvSpPr txBox="1"/>
          <p:nvPr/>
        </p:nvSpPr>
        <p:spPr>
          <a:xfrm>
            <a:off x="7962850" y="3644912"/>
            <a:ext cx="6151259" cy="581025"/>
          </a:xfrm>
          <a:prstGeom prst="rect">
            <a:avLst/>
          </a:prstGeom>
        </p:spPr>
        <p:txBody>
          <a:bodyPr lIns="0" tIns="0" rIns="0" bIns="0" rtlCol="0" anchor="t">
            <a:spAutoFit/>
          </a:bodyPr>
          <a:lstStyle/>
          <a:p>
            <a:pPr marL="0" lvl="0" indent="0" algn="ctr">
              <a:lnSpc>
                <a:spcPts val="4697"/>
              </a:lnSpc>
              <a:spcBef>
                <a:spcPct val="0"/>
              </a:spcBef>
            </a:pPr>
            <a:r>
              <a:rPr lang="en-US" sz="3914">
                <a:solidFill>
                  <a:srgbClr val="3D3C3C"/>
                </a:solidFill>
                <a:latin typeface="Century Gothic Paneuropean Bold"/>
              </a:rPr>
              <a:t>workplace culture</a:t>
            </a:r>
          </a:p>
        </p:txBody>
      </p:sp>
      <p:sp>
        <p:nvSpPr>
          <p:cNvPr id="18" name="TextBox 18"/>
          <p:cNvSpPr txBox="1"/>
          <p:nvPr/>
        </p:nvSpPr>
        <p:spPr>
          <a:xfrm>
            <a:off x="7962850" y="5485034"/>
            <a:ext cx="6151259" cy="581025"/>
          </a:xfrm>
          <a:prstGeom prst="rect">
            <a:avLst/>
          </a:prstGeom>
        </p:spPr>
        <p:txBody>
          <a:bodyPr lIns="0" tIns="0" rIns="0" bIns="0" rtlCol="0" anchor="t">
            <a:spAutoFit/>
          </a:bodyPr>
          <a:lstStyle/>
          <a:p>
            <a:pPr marL="0" lvl="0" indent="0" algn="ctr">
              <a:lnSpc>
                <a:spcPts val="4697"/>
              </a:lnSpc>
              <a:spcBef>
                <a:spcPct val="0"/>
              </a:spcBef>
            </a:pPr>
            <a:r>
              <a:rPr lang="en-US" sz="3914">
                <a:solidFill>
                  <a:srgbClr val="3D3C3C"/>
                </a:solidFill>
                <a:latin typeface="Century Gothic Paneuropean Bold"/>
              </a:rPr>
              <a:t>strategy &amp; impact</a:t>
            </a:r>
          </a:p>
        </p:txBody>
      </p:sp>
      <p:sp>
        <p:nvSpPr>
          <p:cNvPr id="19" name="TextBox 19"/>
          <p:cNvSpPr txBox="1"/>
          <p:nvPr/>
        </p:nvSpPr>
        <p:spPr>
          <a:xfrm>
            <a:off x="7132854" y="7324258"/>
            <a:ext cx="7840120" cy="581025"/>
          </a:xfrm>
          <a:prstGeom prst="rect">
            <a:avLst/>
          </a:prstGeom>
        </p:spPr>
        <p:txBody>
          <a:bodyPr lIns="0" tIns="0" rIns="0" bIns="0" rtlCol="0" anchor="t">
            <a:spAutoFit/>
          </a:bodyPr>
          <a:lstStyle/>
          <a:p>
            <a:pPr marL="0" lvl="0" indent="0" algn="ctr">
              <a:lnSpc>
                <a:spcPts val="4697"/>
              </a:lnSpc>
              <a:spcBef>
                <a:spcPct val="0"/>
              </a:spcBef>
            </a:pPr>
            <a:r>
              <a:rPr lang="en-US" sz="3914">
                <a:solidFill>
                  <a:srgbClr val="3D3C3C"/>
                </a:solidFill>
                <a:latin typeface="Century Gothic Paneuropean Bold"/>
              </a:rPr>
              <a:t>skill &amp; capacity development</a:t>
            </a:r>
          </a:p>
        </p:txBody>
      </p:sp>
      <p:sp>
        <p:nvSpPr>
          <p:cNvPr id="20" name="TextBox 20"/>
          <p:cNvSpPr txBox="1"/>
          <p:nvPr/>
        </p:nvSpPr>
        <p:spPr>
          <a:xfrm>
            <a:off x="6172200" y="2243968"/>
            <a:ext cx="9743067" cy="450829"/>
          </a:xfrm>
          <a:prstGeom prst="rect">
            <a:avLst/>
          </a:prstGeom>
        </p:spPr>
        <p:txBody>
          <a:bodyPr wrap="square" lIns="0" tIns="0" rIns="0" bIns="0" rtlCol="0" anchor="t">
            <a:spAutoFit/>
          </a:bodyPr>
          <a:lstStyle/>
          <a:p>
            <a:pPr algn="ctr">
              <a:lnSpc>
                <a:spcPts val="3974"/>
              </a:lnSpc>
              <a:spcBef>
                <a:spcPct val="0"/>
              </a:spcBef>
            </a:pPr>
            <a:r>
              <a:rPr lang="en-US" sz="2000" dirty="0">
                <a:solidFill>
                  <a:srgbClr val="000000"/>
                </a:solidFill>
                <a:latin typeface="Century Gothic Paneuropean"/>
              </a:rPr>
              <a:t>(The 3 Desires of the Modern Employee, 2021, Jack Altman, People Strategy)</a:t>
            </a:r>
          </a:p>
        </p:txBody>
      </p:sp>
      <p:sp>
        <p:nvSpPr>
          <p:cNvPr id="21" name="TextBox 21"/>
          <p:cNvSpPr txBox="1"/>
          <p:nvPr/>
        </p:nvSpPr>
        <p:spPr>
          <a:xfrm>
            <a:off x="1028700" y="8805966"/>
            <a:ext cx="12600348" cy="540745"/>
          </a:xfrm>
          <a:prstGeom prst="rect">
            <a:avLst/>
          </a:prstGeom>
        </p:spPr>
        <p:txBody>
          <a:bodyPr lIns="0" tIns="0" rIns="0" bIns="0" rtlCol="0" anchor="t">
            <a:spAutoFit/>
          </a:bodyPr>
          <a:lstStyle/>
          <a:p>
            <a:pPr marL="0" lvl="0" indent="0" algn="ctr">
              <a:lnSpc>
                <a:spcPts val="4225"/>
              </a:lnSpc>
              <a:spcBef>
                <a:spcPct val="0"/>
              </a:spcBef>
            </a:pPr>
            <a:r>
              <a:rPr lang="en-US" sz="3521">
                <a:solidFill>
                  <a:srgbClr val="E3C17D"/>
                </a:solidFill>
                <a:latin typeface="Century Gothic Paneuropean Bold"/>
              </a:rPr>
              <a:t>Replacing top performers cost 6-9 months of that salary</a:t>
            </a:r>
          </a:p>
        </p:txBody>
      </p:sp>
      <p:sp>
        <p:nvSpPr>
          <p:cNvPr id="22" name="TextBox 22"/>
          <p:cNvSpPr txBox="1"/>
          <p:nvPr/>
        </p:nvSpPr>
        <p:spPr>
          <a:xfrm>
            <a:off x="8534400" y="9410700"/>
            <a:ext cx="9144000" cy="444224"/>
          </a:xfrm>
          <a:prstGeom prst="rect">
            <a:avLst/>
          </a:prstGeom>
        </p:spPr>
        <p:txBody>
          <a:bodyPr lIns="0" tIns="0" rIns="0" bIns="0" rtlCol="0" anchor="t">
            <a:spAutoFit/>
          </a:bodyPr>
          <a:lstStyle/>
          <a:p>
            <a:pPr algn="ctr">
              <a:lnSpc>
                <a:spcPts val="3974"/>
              </a:lnSpc>
              <a:spcBef>
                <a:spcPct val="0"/>
              </a:spcBef>
            </a:pPr>
            <a:r>
              <a:rPr lang="en-US" dirty="0">
                <a:solidFill>
                  <a:srgbClr val="000000"/>
                </a:solidFill>
                <a:latin typeface="Century Gothic Paneuropean"/>
              </a:rPr>
              <a:t>(Society for Human Resources Management)</a:t>
            </a:r>
          </a:p>
        </p:txBody>
      </p:sp>
      <p:pic>
        <p:nvPicPr>
          <p:cNvPr id="24" name="Picture 23">
            <a:extLst>
              <a:ext uri="{FF2B5EF4-FFF2-40B4-BE49-F238E27FC236}">
                <a16:creationId xmlns:a16="http://schemas.microsoft.com/office/drawing/2014/main" id="{D5015059-70AA-33AF-0D8D-243B055660AE}"/>
              </a:ext>
            </a:extLst>
          </p:cNvPr>
          <p:cNvPicPr>
            <a:picLocks noChangeAspect="1"/>
          </p:cNvPicPr>
          <p:nvPr/>
        </p:nvPicPr>
        <p:blipFill>
          <a:blip r:embed="rId4"/>
          <a:stretch>
            <a:fillRect/>
          </a:stretch>
        </p:blipFill>
        <p:spPr>
          <a:xfrm>
            <a:off x="17606188" y="9562999"/>
            <a:ext cx="676369" cy="72400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1441</Words>
  <Application>Microsoft Office PowerPoint</Application>
  <PresentationFormat>Custom</PresentationFormat>
  <Paragraphs>301</Paragraphs>
  <Slides>16</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Century Gothic Paneuropean Bold</vt:lpstr>
      <vt:lpstr>Century Gothic</vt:lpstr>
      <vt:lpstr>Century Gothic Paneuropean</vt:lpstr>
      <vt:lpstr>Paris Script</vt:lpstr>
      <vt:lpstr>Century Gothic Paneuropean Bold Italics</vt:lpstr>
      <vt:lpstr>Century Gothic Paneuropean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 Sales Deck, 4.24.24 with notes</dc:title>
  <dc:creator>JULIE LANCASTER</dc:creator>
  <cp:lastModifiedBy>JULIE LANCASTER</cp:lastModifiedBy>
  <cp:revision>3</cp:revision>
  <dcterms:created xsi:type="dcterms:W3CDTF">2006-08-16T00:00:00Z</dcterms:created>
  <dcterms:modified xsi:type="dcterms:W3CDTF">2025-06-26T15:17:06Z</dcterms:modified>
  <dc:identifier>DAGDW_GSCWQ</dc:identifier>
</cp:coreProperties>
</file>